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7.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53"/>
  </p:notesMasterIdLst>
  <p:sldIdLst>
    <p:sldId id="513" r:id="rId2"/>
    <p:sldId id="1207" r:id="rId3"/>
    <p:sldId id="1206" r:id="rId4"/>
    <p:sldId id="1209" r:id="rId5"/>
    <p:sldId id="1208" r:id="rId6"/>
    <p:sldId id="1211" r:id="rId7"/>
    <p:sldId id="1217" r:id="rId8"/>
    <p:sldId id="1261" r:id="rId9"/>
    <p:sldId id="1262" r:id="rId10"/>
    <p:sldId id="1263" r:id="rId11"/>
    <p:sldId id="1256" r:id="rId12"/>
    <p:sldId id="1264" r:id="rId13"/>
    <p:sldId id="1223" r:id="rId14"/>
    <p:sldId id="1270" r:id="rId15"/>
    <p:sldId id="1255" r:id="rId16"/>
    <p:sldId id="1293" r:id="rId17"/>
    <p:sldId id="1294" r:id="rId18"/>
    <p:sldId id="1295" r:id="rId19"/>
    <p:sldId id="1296" r:id="rId20"/>
    <p:sldId id="1297" r:id="rId21"/>
    <p:sldId id="1298" r:id="rId22"/>
    <p:sldId id="1299" r:id="rId23"/>
    <p:sldId id="1300" r:id="rId24"/>
    <p:sldId id="1301" r:id="rId25"/>
    <p:sldId id="1302" r:id="rId26"/>
    <p:sldId id="1303" r:id="rId27"/>
    <p:sldId id="1304" r:id="rId28"/>
    <p:sldId id="1305" r:id="rId29"/>
    <p:sldId id="1306" r:id="rId30"/>
    <p:sldId id="1307" r:id="rId31"/>
    <p:sldId id="1308" r:id="rId32"/>
    <p:sldId id="1309" r:id="rId33"/>
    <p:sldId id="1310" r:id="rId34"/>
    <p:sldId id="1311" r:id="rId35"/>
    <p:sldId id="1312" r:id="rId36"/>
    <p:sldId id="1313" r:id="rId37"/>
    <p:sldId id="1314" r:id="rId38"/>
    <p:sldId id="1315" r:id="rId39"/>
    <p:sldId id="1316" r:id="rId40"/>
    <p:sldId id="1317" r:id="rId41"/>
    <p:sldId id="1318" r:id="rId42"/>
    <p:sldId id="1319" r:id="rId43"/>
    <p:sldId id="1320" r:id="rId44"/>
    <p:sldId id="1254" r:id="rId45"/>
    <p:sldId id="1250" r:id="rId46"/>
    <p:sldId id="1251" r:id="rId47"/>
    <p:sldId id="1252" r:id="rId48"/>
    <p:sldId id="1257" r:id="rId49"/>
    <p:sldId id="1258" r:id="rId50"/>
    <p:sldId id="1260" r:id="rId51"/>
    <p:sldId id="1253" r:id="rId52"/>
  </p:sldIdLst>
  <p:sldSz cx="9144000" cy="5143500" type="screen16x9"/>
  <p:notesSz cx="6858000" cy="9144000"/>
  <p:custDataLst>
    <p:tags r:id="rId54"/>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cmAuthor id="2" name="Bob Vachon" initials="BV" lastIdx="24" clrIdx="2"/>
  <p:cmAuthor id="3" name="Sue Livingston -X (suliving - UNICON INC at Cisco)" initials="SL-(-UIaC" lastIdx="18" clrIdx="3"/>
  <p:cmAuthor id="4" name="jagibbon" initials="jmg" lastIdx="8"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12" autoAdjust="0"/>
    <p:restoredTop sz="86657" autoAdjust="0"/>
  </p:normalViewPr>
  <p:slideViewPr>
    <p:cSldViewPr snapToGrid="0" showGuides="1">
      <p:cViewPr>
        <p:scale>
          <a:sx n="124" d="100"/>
          <a:sy n="124" d="100"/>
        </p:scale>
        <p:origin x="312" y="77"/>
      </p:cViewPr>
      <p:guideLst>
        <p:guide orient="horz" pos="1620"/>
        <p:guide pos="336"/>
      </p:guideLst>
    </p:cSldViewPr>
  </p:slideViewPr>
  <p:outlineViewPr>
    <p:cViewPr>
      <p:scale>
        <a:sx n="33" d="100"/>
        <a:sy n="33" d="100"/>
      </p:scale>
      <p:origin x="0" y="-226704"/>
    </p:cViewPr>
  </p:outlineViewPr>
  <p:notesTextViewPr>
    <p:cViewPr>
      <p:scale>
        <a:sx n="1" d="1"/>
        <a:sy n="1" d="1"/>
      </p:scale>
      <p:origin x="0" y="0"/>
    </p:cViewPr>
  </p:notesTextViewPr>
  <p:sorterViewPr>
    <p:cViewPr>
      <p:scale>
        <a:sx n="111" d="100"/>
        <a:sy n="111" d="100"/>
      </p:scale>
      <p:origin x="0" y="-12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3/21/2024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47</a:t>
            </a:fld>
            <a:endParaRPr lang="en-US" dirty="0"/>
          </a:p>
        </p:txBody>
      </p:sp>
    </p:spTree>
    <p:extLst>
      <p:ext uri="{BB962C8B-B14F-4D97-AF65-F5344CB8AC3E}">
        <p14:creationId xmlns:p14="http://schemas.microsoft.com/office/powerpoint/2010/main" val="1166967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48</a:t>
            </a:fld>
            <a:endParaRPr lang="en-US" dirty="0"/>
          </a:p>
        </p:txBody>
      </p:sp>
    </p:spTree>
    <p:extLst>
      <p:ext uri="{BB962C8B-B14F-4D97-AF65-F5344CB8AC3E}">
        <p14:creationId xmlns:p14="http://schemas.microsoft.com/office/powerpoint/2010/main" val="1949244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49</a:t>
            </a:fld>
            <a:endParaRPr lang="en-US" dirty="0"/>
          </a:p>
        </p:txBody>
      </p:sp>
    </p:spTree>
    <p:extLst>
      <p:ext uri="{BB962C8B-B14F-4D97-AF65-F5344CB8AC3E}">
        <p14:creationId xmlns:p14="http://schemas.microsoft.com/office/powerpoint/2010/main" val="42794881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50</a:t>
            </a:fld>
            <a:endParaRPr lang="en-US" dirty="0"/>
          </a:p>
        </p:txBody>
      </p:sp>
    </p:spTree>
    <p:extLst>
      <p:ext uri="{BB962C8B-B14F-4D97-AF65-F5344CB8AC3E}">
        <p14:creationId xmlns:p14="http://schemas.microsoft.com/office/powerpoint/2010/main" val="3523632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51</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a:t>
            </a:fld>
            <a:endParaRPr lang="en-US" dirty="0"/>
          </a:p>
        </p:txBody>
      </p:sp>
    </p:spTree>
    <p:extLst>
      <p:ext uri="{BB962C8B-B14F-4D97-AF65-F5344CB8AC3E}">
        <p14:creationId xmlns:p14="http://schemas.microsoft.com/office/powerpoint/2010/main" val="3521304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4090346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a:t>
            </a:fld>
            <a:endParaRPr lang="en-US" dirty="0"/>
          </a:p>
        </p:txBody>
      </p:sp>
    </p:spTree>
    <p:extLst>
      <p:ext uri="{BB962C8B-B14F-4D97-AF65-F5344CB8AC3E}">
        <p14:creationId xmlns:p14="http://schemas.microsoft.com/office/powerpoint/2010/main" val="3092312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11</a:t>
            </a:fld>
            <a:endParaRPr lang="en-US" dirty="0"/>
          </a:p>
        </p:txBody>
      </p:sp>
    </p:spTree>
    <p:extLst>
      <p:ext uri="{BB962C8B-B14F-4D97-AF65-F5344CB8AC3E}">
        <p14:creationId xmlns:p14="http://schemas.microsoft.com/office/powerpoint/2010/main" val="1930184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15</a:t>
            </a:fld>
            <a:endParaRPr lang="en-US" dirty="0"/>
          </a:p>
        </p:txBody>
      </p:sp>
    </p:spTree>
    <p:extLst>
      <p:ext uri="{BB962C8B-B14F-4D97-AF65-F5344CB8AC3E}">
        <p14:creationId xmlns:p14="http://schemas.microsoft.com/office/powerpoint/2010/main" val="3769867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44</a:t>
            </a:fld>
            <a:endParaRPr lang="en-US" dirty="0"/>
          </a:p>
        </p:txBody>
      </p:sp>
    </p:spTree>
    <p:extLst>
      <p:ext uri="{BB962C8B-B14F-4D97-AF65-F5344CB8AC3E}">
        <p14:creationId xmlns:p14="http://schemas.microsoft.com/office/powerpoint/2010/main" val="4090346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45</a:t>
            </a:fld>
            <a:endParaRPr lang="en-US" dirty="0"/>
          </a:p>
        </p:txBody>
      </p:sp>
    </p:spTree>
    <p:extLst>
      <p:ext uri="{BB962C8B-B14F-4D97-AF65-F5344CB8AC3E}">
        <p14:creationId xmlns:p14="http://schemas.microsoft.com/office/powerpoint/2010/main" val="2298875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46</a:t>
            </a:fld>
            <a:endParaRPr lang="en-US" dirty="0"/>
          </a:p>
        </p:txBody>
      </p:sp>
    </p:spTree>
    <p:extLst>
      <p:ext uri="{BB962C8B-B14F-4D97-AF65-F5344CB8AC3E}">
        <p14:creationId xmlns:p14="http://schemas.microsoft.com/office/powerpoint/2010/main" val="35983220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0.xml"/><Relationship Id="rId1" Type="http://schemas.openxmlformats.org/officeDocument/2006/relationships/tags" Target="../tags/tag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1219200"/>
            <a:ext cx="6557379" cy="1666626"/>
          </a:xfrm>
        </p:spPr>
        <p:txBody>
          <a:bodyPr/>
          <a:lstStyle/>
          <a:p>
            <a:r>
              <a:rPr lang="en-US" dirty="0" err="1">
                <a:solidFill>
                  <a:schemeClr val="accent5">
                    <a:lumMod val="40000"/>
                    <a:lumOff val="60000"/>
                  </a:schemeClr>
                </a:solidFill>
              </a:rPr>
              <a:t>Capitulo</a:t>
            </a:r>
            <a:r>
              <a:rPr lang="en-US" dirty="0">
                <a:solidFill>
                  <a:schemeClr val="accent5">
                    <a:lumMod val="40000"/>
                    <a:lumOff val="60000"/>
                  </a:schemeClr>
                </a:solidFill>
              </a:rPr>
              <a:t> 5: VLAN Trunks y EtherChannel Bundles</a:t>
            </a:r>
          </a:p>
        </p:txBody>
      </p:sp>
      <p:sp>
        <p:nvSpPr>
          <p:cNvPr id="5" name="Text Placeholder 4"/>
          <p:cNvSpPr>
            <a:spLocks noGrp="1"/>
          </p:cNvSpPr>
          <p:nvPr>
            <p:ph type="body" sz="quarter" idx="13"/>
          </p:nvPr>
        </p:nvSpPr>
        <p:spPr>
          <a:xfrm>
            <a:off x="469497" y="3127609"/>
            <a:ext cx="5925246" cy="299001"/>
          </a:xfrm>
        </p:spPr>
        <p:txBody>
          <a:bodyPr/>
          <a:lstStyle/>
          <a:p>
            <a:r>
              <a:rPr lang="en-US" dirty="0">
                <a:solidFill>
                  <a:schemeClr val="bg2">
                    <a:lumMod val="40000"/>
                    <a:lumOff val="60000"/>
                  </a:schemeClr>
                </a:solidFill>
              </a:rPr>
              <a:t>Instructor Materials</a:t>
            </a:r>
          </a:p>
        </p:txBody>
      </p:sp>
      <p:sp>
        <p:nvSpPr>
          <p:cNvPr id="7" name="Subtitle 6"/>
          <p:cNvSpPr>
            <a:spLocks noGrp="1"/>
          </p:cNvSpPr>
          <p:nvPr>
            <p:ph type="subTitle" idx="1"/>
          </p:nvPr>
        </p:nvSpPr>
        <p:spPr>
          <a:xfrm>
            <a:off x="469497" y="3668393"/>
            <a:ext cx="2888845" cy="902174"/>
          </a:xfrm>
        </p:spPr>
        <p:txBody>
          <a:bodyPr/>
          <a:lstStyle/>
          <a:p>
            <a:r>
              <a:rPr lang="en-US" dirty="0">
                <a:solidFill>
                  <a:schemeClr val="accent5">
                    <a:lumMod val="40000"/>
                    <a:lumOff val="60000"/>
                  </a:schemeClr>
                </a:solidFill>
              </a:rPr>
              <a:t>CCNP Enterprise: Core Networking</a:t>
            </a:r>
            <a:endParaRPr lang="en-US" dirty="0"/>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4363657" cy="750277"/>
          </a:xfrm>
        </p:spPr>
        <p:txBody>
          <a:bodyPr/>
          <a:lstStyle/>
          <a:p>
            <a:r>
              <a:rPr lang="en-US" sz="1600" dirty="0"/>
              <a:t>VLAN Trunking Protocol </a:t>
            </a:r>
            <a:br>
              <a:rPr lang="en-US" sz="1600" dirty="0"/>
            </a:br>
            <a:r>
              <a:rPr lang="en-US" dirty="0"/>
              <a:t>VTP </a:t>
            </a:r>
            <a:r>
              <a:rPr lang="en-US" dirty="0" err="1"/>
              <a:t>Verificacion</a:t>
            </a:r>
            <a:r>
              <a:rPr lang="en-US" dirty="0"/>
              <a:t> (Cont.)</a:t>
            </a:r>
          </a:p>
        </p:txBody>
      </p:sp>
      <p:sp>
        <p:nvSpPr>
          <p:cNvPr id="2" name="TextBox 1"/>
          <p:cNvSpPr txBox="1"/>
          <p:nvPr/>
        </p:nvSpPr>
        <p:spPr>
          <a:xfrm>
            <a:off x="112538" y="1048256"/>
            <a:ext cx="4459462" cy="3046988"/>
          </a:xfrm>
          <a:prstGeom prst="rect">
            <a:avLst/>
          </a:prstGeom>
          <a:noFill/>
        </p:spPr>
        <p:txBody>
          <a:bodyPr wrap="square" rtlCol="0">
            <a:spAutoFit/>
          </a:bodyPr>
          <a:lstStyle/>
          <a:p>
            <a:r>
              <a:rPr lang="es-ES" sz="1600" dirty="0">
                <a:solidFill>
                  <a:srgbClr val="000000"/>
                </a:solidFill>
              </a:rPr>
              <a:t>Es muy importante que cada conmutador que se conecte a un dominio VTP </a:t>
            </a:r>
            <a:r>
              <a:rPr lang="es-ES" sz="1600" u="sng" dirty="0">
                <a:solidFill>
                  <a:srgbClr val="000000"/>
                </a:solidFill>
              </a:rPr>
              <a:t>tenga el número de revisión de VTP restablecido a 0</a:t>
            </a:r>
            <a:r>
              <a:rPr lang="es-ES" sz="1600" dirty="0">
                <a:solidFill>
                  <a:srgbClr val="000000"/>
                </a:solidFill>
              </a:rPr>
              <a:t>. No restablecer el número de revisión en un conmutador podría provocar la</a:t>
            </a:r>
          </a:p>
          <a:p>
            <a:r>
              <a:rPr lang="es-ES" sz="1600" dirty="0">
                <a:solidFill>
                  <a:srgbClr val="000000"/>
                </a:solidFill>
              </a:rPr>
              <a:t>conmutador que proporciona una actualización al servidor VTP.</a:t>
            </a:r>
          </a:p>
          <a:p>
            <a:endParaRPr lang="es-ES" sz="1600" dirty="0">
              <a:solidFill>
                <a:srgbClr val="000000"/>
              </a:solidFill>
            </a:endParaRPr>
          </a:p>
          <a:p>
            <a:r>
              <a:rPr lang="es-ES" sz="1600" dirty="0">
                <a:solidFill>
                  <a:srgbClr val="000000"/>
                </a:solidFill>
              </a:rPr>
              <a:t>Esto no es un problema si se agregan VLAN, pero sí catastrófico , si se eliminan las VLAN porque esas VLAN se eliminarán durante todo el dominio.</a:t>
            </a:r>
            <a:endParaRPr lang="en-US" sz="1600" dirty="0">
              <a:solidFill>
                <a:srgbClr val="000000"/>
              </a:solidFill>
            </a:endParaRPr>
          </a:p>
        </p:txBody>
      </p:sp>
      <p:pic>
        <p:nvPicPr>
          <p:cNvPr id="4" name="Picture 3"/>
          <p:cNvPicPr>
            <a:picLocks noChangeAspect="1"/>
          </p:cNvPicPr>
          <p:nvPr/>
        </p:nvPicPr>
        <p:blipFill>
          <a:blip r:embed="rId2"/>
          <a:stretch>
            <a:fillRect/>
          </a:stretch>
        </p:blipFill>
        <p:spPr>
          <a:xfrm>
            <a:off x="4801489" y="263213"/>
            <a:ext cx="3956179" cy="1868380"/>
          </a:xfrm>
          <a:prstGeom prst="rect">
            <a:avLst/>
          </a:prstGeom>
        </p:spPr>
      </p:pic>
      <p:pic>
        <p:nvPicPr>
          <p:cNvPr id="7" name="Picture 6"/>
          <p:cNvPicPr>
            <a:picLocks noChangeAspect="1"/>
          </p:cNvPicPr>
          <p:nvPr/>
        </p:nvPicPr>
        <p:blipFill>
          <a:blip r:embed="rId3"/>
          <a:stretch>
            <a:fillRect/>
          </a:stretch>
        </p:blipFill>
        <p:spPr>
          <a:xfrm>
            <a:off x="4707709" y="2251539"/>
            <a:ext cx="4143737" cy="2628748"/>
          </a:xfrm>
          <a:prstGeom prst="rect">
            <a:avLst/>
          </a:prstGeom>
        </p:spPr>
      </p:pic>
    </p:spTree>
    <p:extLst>
      <p:ext uri="{BB962C8B-B14F-4D97-AF65-F5344CB8AC3E}">
        <p14:creationId xmlns:p14="http://schemas.microsoft.com/office/powerpoint/2010/main" val="224378676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59275" y="466724"/>
            <a:ext cx="7598042" cy="1351755"/>
          </a:xfrm>
        </p:spPr>
        <p:txBody>
          <a:bodyPr/>
          <a:lstStyle/>
          <a:p>
            <a:r>
              <a:rPr lang="en-US" sz="4800" dirty="0">
                <a:solidFill>
                  <a:schemeClr val="accent5">
                    <a:lumMod val="40000"/>
                    <a:lumOff val="60000"/>
                  </a:schemeClr>
                </a:solidFill>
              </a:rPr>
              <a:t>Dynamic Trunking Protocol</a:t>
            </a:r>
            <a:endParaRPr lang="en-US" dirty="0">
              <a:solidFill>
                <a:schemeClr val="accent5">
                  <a:lumMod val="40000"/>
                  <a:lumOff val="60000"/>
                </a:schemeClr>
              </a:solidFill>
            </a:endParaRPr>
          </a:p>
        </p:txBody>
      </p:sp>
      <p:sp>
        <p:nvSpPr>
          <p:cNvPr id="4" name="TextBox 3">
            <a:extLst>
              <a:ext uri="{FF2B5EF4-FFF2-40B4-BE49-F238E27FC236}">
                <a16:creationId xmlns:a16="http://schemas.microsoft.com/office/drawing/2014/main" id="{E2BFA70F-DC0C-41D5-868E-C8FBC661D58F}"/>
              </a:ext>
            </a:extLst>
          </p:cNvPr>
          <p:cNvSpPr txBox="1"/>
          <p:nvPr/>
        </p:nvSpPr>
        <p:spPr>
          <a:xfrm>
            <a:off x="359275" y="2215048"/>
            <a:ext cx="8277832" cy="1754326"/>
          </a:xfrm>
          <a:prstGeom prst="rect">
            <a:avLst/>
          </a:prstGeom>
          <a:noFill/>
        </p:spPr>
        <p:txBody>
          <a:bodyPr wrap="square" rtlCol="0">
            <a:spAutoFit/>
          </a:bodyPr>
          <a:lstStyle/>
          <a:p>
            <a:pPr marL="285750" indent="-285750">
              <a:buFont typeface="Arial" panose="020B0604020202020204" pitchFamily="34" charset="0"/>
              <a:buChar char="•"/>
            </a:pPr>
            <a:r>
              <a:rPr lang="es-ES" dirty="0">
                <a:solidFill>
                  <a:schemeClr val="accent5">
                    <a:lumMod val="40000"/>
                    <a:lumOff val="60000"/>
                  </a:schemeClr>
                </a:solidFill>
              </a:rPr>
              <a:t>Los </a:t>
            </a:r>
            <a:r>
              <a:rPr lang="en-US" dirty="0">
                <a:solidFill>
                  <a:schemeClr val="accent5">
                    <a:lumMod val="40000"/>
                    <a:lumOff val="60000"/>
                  </a:schemeClr>
                </a:solidFill>
              </a:rPr>
              <a:t>Dynamic trunk </a:t>
            </a:r>
            <a:r>
              <a:rPr lang="es-ES" dirty="0">
                <a:solidFill>
                  <a:schemeClr val="accent5">
                    <a:lumMod val="40000"/>
                    <a:lumOff val="60000"/>
                  </a:schemeClr>
                </a:solidFill>
              </a:rPr>
              <a:t>se establecen mediante el puerto del conmutador que envía paquetes de </a:t>
            </a:r>
            <a:r>
              <a:rPr lang="en-US" dirty="0">
                <a:solidFill>
                  <a:schemeClr val="accent5">
                    <a:lumMod val="40000"/>
                    <a:lumOff val="60000"/>
                  </a:schemeClr>
                </a:solidFill>
              </a:rPr>
              <a:t>Dynamic </a:t>
            </a:r>
            <a:r>
              <a:rPr lang="en-US" dirty="0" err="1">
                <a:solidFill>
                  <a:schemeClr val="accent5">
                    <a:lumMod val="40000"/>
                    <a:lumOff val="60000"/>
                  </a:schemeClr>
                </a:solidFill>
              </a:rPr>
              <a:t>Trunking</a:t>
            </a:r>
            <a:r>
              <a:rPr lang="en-US" dirty="0">
                <a:solidFill>
                  <a:schemeClr val="accent5">
                    <a:lumMod val="40000"/>
                    <a:lumOff val="60000"/>
                  </a:schemeClr>
                </a:solidFill>
              </a:rPr>
              <a:t> Protocol (DTP) </a:t>
            </a:r>
            <a:r>
              <a:rPr lang="es-ES" dirty="0">
                <a:solidFill>
                  <a:schemeClr val="accent5">
                    <a:lumMod val="40000"/>
                    <a:lumOff val="60000"/>
                  </a:schemeClr>
                </a:solidFill>
              </a:rPr>
              <a:t>para negociar si el otro extremo puede ser un puerto troncal.</a:t>
            </a:r>
          </a:p>
          <a:p>
            <a:pPr marL="285750" indent="-285750">
              <a:buFont typeface="Arial" panose="020B0604020202020204" pitchFamily="34" charset="0"/>
              <a:buChar char="•"/>
            </a:pPr>
            <a:r>
              <a:rPr lang="es-ES" dirty="0">
                <a:solidFill>
                  <a:schemeClr val="accent5">
                    <a:lumMod val="40000"/>
                    <a:lumOff val="60000"/>
                  </a:schemeClr>
                </a:solidFill>
              </a:rPr>
              <a:t>DTP se anuncia cada 30 segundos a los vecinos para que estén al tanto de su estado. DTP requiere que el dominio VTP coincida entre los dos conmutadores.</a:t>
            </a:r>
            <a:endParaRPr lang="en-US" dirty="0">
              <a:solidFill>
                <a:schemeClr val="accent5">
                  <a:lumMod val="40000"/>
                  <a:lumOff val="60000"/>
                </a:schemeClr>
              </a:solidFill>
            </a:endParaRPr>
          </a:p>
        </p:txBody>
      </p:sp>
    </p:spTree>
    <p:custDataLst>
      <p:tags r:id="rId1"/>
    </p:custDataLst>
    <p:extLst>
      <p:ext uri="{BB962C8B-B14F-4D97-AF65-F5344CB8AC3E}">
        <p14:creationId xmlns:p14="http://schemas.microsoft.com/office/powerpoint/2010/main" val="2646917065"/>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015046" cy="608533"/>
          </a:xfrm>
        </p:spPr>
        <p:txBody>
          <a:bodyPr/>
          <a:lstStyle/>
          <a:p>
            <a:r>
              <a:rPr lang="en-US" sz="1600" dirty="0"/>
              <a:t>Dynamic Trunking Protocol</a:t>
            </a:r>
            <a:br>
              <a:rPr lang="en-US" dirty="0"/>
            </a:br>
            <a:r>
              <a:rPr lang="en-US" dirty="0"/>
              <a:t>DTP </a:t>
            </a:r>
            <a:r>
              <a:rPr lang="en-US" dirty="0" err="1"/>
              <a:t>Modos</a:t>
            </a:r>
            <a:endParaRPr lang="en-US" dirty="0"/>
          </a:p>
        </p:txBody>
      </p:sp>
      <p:sp>
        <p:nvSpPr>
          <p:cNvPr id="2" name="TextBox 1"/>
          <p:cNvSpPr txBox="1"/>
          <p:nvPr/>
        </p:nvSpPr>
        <p:spPr>
          <a:xfrm>
            <a:off x="214948" y="574722"/>
            <a:ext cx="8714104" cy="2477601"/>
          </a:xfrm>
          <a:prstGeom prst="rect">
            <a:avLst/>
          </a:prstGeom>
          <a:noFill/>
        </p:spPr>
        <p:txBody>
          <a:bodyPr wrap="square" rtlCol="0">
            <a:spAutoFit/>
          </a:bodyPr>
          <a:lstStyle/>
          <a:p>
            <a:pPr marL="285750" indent="-285750">
              <a:buFont typeface="Arial" panose="020B0604020202020204" pitchFamily="34" charset="0"/>
              <a:buChar char="•"/>
            </a:pPr>
            <a:r>
              <a:rPr lang="en-US" sz="1400" b="1" dirty="0"/>
              <a:t>Trunk -  </a:t>
            </a:r>
            <a:r>
              <a:rPr lang="es-ES" sz="1550" dirty="0"/>
              <a:t>El comando </a:t>
            </a:r>
            <a:r>
              <a:rPr lang="en-US" sz="1550" b="1" dirty="0"/>
              <a:t>switchport mode trunk </a:t>
            </a:r>
            <a:r>
              <a:rPr lang="es-ES" sz="1550" dirty="0"/>
              <a:t>coloca estáticamente el puerto del </a:t>
            </a:r>
            <a:r>
              <a:rPr lang="es-ES" sz="1550" dirty="0" err="1"/>
              <a:t>switch</a:t>
            </a:r>
            <a:r>
              <a:rPr lang="es-ES" sz="1550" dirty="0"/>
              <a:t> como troncal. Este modo anuncia paquetes DTP al otro extremo para establecer una troncal dinámica.</a:t>
            </a:r>
            <a:endParaRPr lang="en-US" sz="1550" dirty="0"/>
          </a:p>
          <a:p>
            <a:pPr marL="285750" indent="-285750">
              <a:buFont typeface="Arial" panose="020B0604020202020204" pitchFamily="34" charset="0"/>
              <a:buChar char="•"/>
            </a:pPr>
            <a:r>
              <a:rPr lang="en-US" sz="1400" b="1" dirty="0"/>
              <a:t>Dynamic desirable - </a:t>
            </a:r>
            <a:r>
              <a:rPr lang="es-ES" sz="1550" dirty="0"/>
              <a:t>Al utilizar el comando </a:t>
            </a:r>
            <a:r>
              <a:rPr lang="en-US" sz="1550" b="1" dirty="0"/>
              <a:t>switchport mode dynamic desirable</a:t>
            </a:r>
            <a:r>
              <a:rPr lang="es-ES" sz="1550" dirty="0"/>
              <a:t>, el puerto del </a:t>
            </a:r>
            <a:r>
              <a:rPr lang="es-ES" sz="1550" dirty="0" err="1"/>
              <a:t>switch</a:t>
            </a:r>
            <a:r>
              <a:rPr lang="es-ES" sz="1550" dirty="0"/>
              <a:t> actúa como un puerto de acceso, pero escucha </a:t>
            </a:r>
            <a:r>
              <a:rPr lang="es-ES" sz="1550" u="sng" dirty="0"/>
              <a:t>y anuncia paquetes DTP </a:t>
            </a:r>
            <a:r>
              <a:rPr lang="es-ES" sz="1550" dirty="0"/>
              <a:t>al otro extremo para establecer una troncal dinámica. Si la negociación tiene éxito, el puerto se convierte en un puerto troncal.</a:t>
            </a:r>
            <a:endParaRPr lang="en-US" sz="1550" dirty="0"/>
          </a:p>
          <a:p>
            <a:pPr marL="285750" indent="-285750">
              <a:buFont typeface="Arial" panose="020B0604020202020204" pitchFamily="34" charset="0"/>
              <a:buChar char="•"/>
            </a:pPr>
            <a:r>
              <a:rPr lang="en-US" sz="1400" b="1" dirty="0"/>
              <a:t>Dynamic auto:</a:t>
            </a:r>
            <a:r>
              <a:rPr lang="en-US" sz="1400" dirty="0"/>
              <a:t> </a:t>
            </a:r>
            <a:r>
              <a:rPr lang="es-ES" sz="1550" dirty="0"/>
              <a:t>Utilizando el comando </a:t>
            </a:r>
            <a:r>
              <a:rPr lang="en-US" sz="1550" b="1" dirty="0"/>
              <a:t>switchport mode dynamic auto</a:t>
            </a:r>
            <a:r>
              <a:rPr lang="es-ES" sz="1550" dirty="0"/>
              <a:t>, el puerto del conmutador actúa como un puerto de acceso, pero escucha los paquetes DTP. Responde a los paquetes DTP y, tras una negociación exitosa, el puerto se convierte en un puerto troncal.</a:t>
            </a:r>
            <a:endParaRPr lang="en-US" sz="1550" dirty="0"/>
          </a:p>
        </p:txBody>
      </p:sp>
      <p:graphicFrame>
        <p:nvGraphicFramePr>
          <p:cNvPr id="5" name="Table 4"/>
          <p:cNvGraphicFramePr>
            <a:graphicFrameLocks noGrp="1"/>
          </p:cNvGraphicFramePr>
          <p:nvPr>
            <p:extLst>
              <p:ext uri="{D42A27DB-BD31-4B8C-83A1-F6EECF244321}">
                <p14:modId xmlns:p14="http://schemas.microsoft.com/office/powerpoint/2010/main" val="465002666"/>
              </p:ext>
            </p:extLst>
          </p:nvPr>
        </p:nvGraphicFramePr>
        <p:xfrm>
          <a:off x="1076575" y="3268890"/>
          <a:ext cx="6990850" cy="1326984"/>
        </p:xfrm>
        <a:graphic>
          <a:graphicData uri="http://schemas.openxmlformats.org/drawingml/2006/table">
            <a:tbl>
              <a:tblPr firstRow="1" bandRow="1">
                <a:tableStyleId>{5C22544A-7EE6-4342-B048-85BDC9FD1C3A}</a:tableStyleId>
              </a:tblPr>
              <a:tblGrid>
                <a:gridCol w="2657141">
                  <a:extLst>
                    <a:ext uri="{9D8B030D-6E8A-4147-A177-3AD203B41FA5}">
                      <a16:colId xmlns:a16="http://schemas.microsoft.com/office/drawing/2014/main" val="20000"/>
                    </a:ext>
                  </a:extLst>
                </a:gridCol>
                <a:gridCol w="1009624">
                  <a:extLst>
                    <a:ext uri="{9D8B030D-6E8A-4147-A177-3AD203B41FA5}">
                      <a16:colId xmlns:a16="http://schemas.microsoft.com/office/drawing/2014/main" val="20001"/>
                    </a:ext>
                  </a:extLst>
                </a:gridCol>
                <a:gridCol w="1757493">
                  <a:extLst>
                    <a:ext uri="{9D8B030D-6E8A-4147-A177-3AD203B41FA5}">
                      <a16:colId xmlns:a16="http://schemas.microsoft.com/office/drawing/2014/main" val="3964541805"/>
                    </a:ext>
                  </a:extLst>
                </a:gridCol>
                <a:gridCol w="1566592">
                  <a:extLst>
                    <a:ext uri="{9D8B030D-6E8A-4147-A177-3AD203B41FA5}">
                      <a16:colId xmlns:a16="http://schemas.microsoft.com/office/drawing/2014/main" val="3070564769"/>
                    </a:ext>
                  </a:extLst>
                </a:gridCol>
              </a:tblGrid>
              <a:tr h="234662">
                <a:tc>
                  <a:txBody>
                    <a:bodyPr/>
                    <a:lstStyle/>
                    <a:p>
                      <a:r>
                        <a:rPr lang="en-US" sz="1400" b="1" i="0" u="none" strike="noStrike" kern="1200" baseline="0" dirty="0">
                          <a:solidFill>
                            <a:schemeClr val="lt1"/>
                          </a:solidFill>
                          <a:latin typeface="+mn-lt"/>
                          <a:ea typeface="+mn-ea"/>
                          <a:cs typeface="+mn-cs"/>
                        </a:rPr>
                        <a:t>Terms</a:t>
                      </a:r>
                      <a:endParaRPr lang="en-US" sz="1400" b="1" dirty="0"/>
                    </a:p>
                  </a:txBody>
                  <a:tcPr/>
                </a:tc>
                <a:tc>
                  <a:txBody>
                    <a:bodyPr/>
                    <a:lstStyle/>
                    <a:p>
                      <a:r>
                        <a:rPr lang="en-US" sz="1400" dirty="0"/>
                        <a:t>Trunk</a:t>
                      </a:r>
                    </a:p>
                  </a:txBody>
                  <a:tcPr/>
                </a:tc>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en-US" sz="1350" b="1" i="0" u="none" strike="noStrike" kern="1200" baseline="0" dirty="0">
                          <a:solidFill>
                            <a:schemeClr val="bg1"/>
                          </a:solidFill>
                          <a:latin typeface="+mn-lt"/>
                          <a:ea typeface="+mn-ea"/>
                          <a:cs typeface="+mn-cs"/>
                        </a:rPr>
                        <a:t>Dynamic Desirable</a:t>
                      </a:r>
                      <a:endParaRPr lang="en-US" sz="1350" b="1" dirty="0">
                        <a:solidFill>
                          <a:schemeClr val="bg1"/>
                        </a:solidFill>
                        <a:latin typeface="+mn-lt"/>
                      </a:endParaRPr>
                    </a:p>
                  </a:txBody>
                  <a:tcPr/>
                </a:tc>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en-US" sz="1400" b="1" i="0" u="none" strike="noStrike" kern="1200" baseline="0" dirty="0">
                          <a:solidFill>
                            <a:schemeClr val="bg1"/>
                          </a:solidFill>
                          <a:latin typeface="+mn-lt"/>
                          <a:ea typeface="+mn-ea"/>
                          <a:cs typeface="+mn-cs"/>
                        </a:rPr>
                        <a:t>Dynamic Auto</a:t>
                      </a:r>
                      <a:endParaRPr lang="en-US" sz="1400" b="1" dirty="0">
                        <a:solidFill>
                          <a:schemeClr val="bg1"/>
                        </a:solidFill>
                        <a:latin typeface="+mn-lt"/>
                      </a:endParaRPr>
                    </a:p>
                  </a:txBody>
                  <a:tcPr/>
                </a:tc>
                <a:extLst>
                  <a:ext uri="{0D108BD9-81ED-4DB2-BD59-A6C34878D82A}">
                    <a16:rowId xmlns:a16="http://schemas.microsoft.com/office/drawing/2014/main" val="10000"/>
                  </a:ext>
                </a:extLst>
              </a:tr>
              <a:tr h="264198">
                <a:tc>
                  <a:txBody>
                    <a:bodyPr/>
                    <a:lstStyle/>
                    <a:p>
                      <a:r>
                        <a:rPr lang="en-US" sz="1400" b="1" i="0" u="none" strike="noStrike" kern="1200" baseline="0" dirty="0">
                          <a:solidFill>
                            <a:srgbClr val="000000"/>
                          </a:solidFill>
                          <a:latin typeface="+mn-lt"/>
                          <a:ea typeface="+mn-ea"/>
                          <a:cs typeface="+mn-cs"/>
                        </a:rPr>
                        <a:t>Trunk</a:t>
                      </a:r>
                      <a:endParaRPr lang="en-US" sz="1400" b="1" dirty="0">
                        <a:solidFill>
                          <a:srgbClr val="000000"/>
                        </a:solidFill>
                        <a:latin typeface="+mn-lt"/>
                      </a:endParaRPr>
                    </a:p>
                  </a:txBody>
                  <a:tcPr/>
                </a:tc>
                <a:tc>
                  <a:txBody>
                    <a:bodyPr/>
                    <a:lstStyle/>
                    <a:p>
                      <a:pPr algn="ctr"/>
                      <a:r>
                        <a:rPr lang="en-US" sz="1400" b="0" i="0" u="none" strike="noStrike" kern="1200" baseline="0" dirty="0">
                          <a:solidFill>
                            <a:schemeClr val="dk1"/>
                          </a:solidFill>
                          <a:latin typeface="+mn-lt"/>
                          <a:ea typeface="+mn-ea"/>
                          <a:cs typeface="+mn-cs"/>
                        </a:rPr>
                        <a:t>✓</a:t>
                      </a:r>
                      <a:endParaRPr lang="en-US" sz="1400" dirty="0">
                        <a:solidFill>
                          <a:srgbClr val="000000"/>
                        </a:solidFill>
                        <a:latin typeface="+mn-lt"/>
                      </a:endParaRPr>
                    </a:p>
                  </a:txBody>
                  <a:tcPr/>
                </a:tc>
                <a:tc>
                  <a:txBody>
                    <a:bodyPr/>
                    <a:lstStyle/>
                    <a:p>
                      <a:pPr algn="ctr"/>
                      <a:r>
                        <a:rPr lang="en-US" sz="1400" b="0" i="0" u="none" strike="noStrike" baseline="0" dirty="0">
                          <a:latin typeface="+mn-lt"/>
                        </a:rPr>
                        <a:t>✓</a:t>
                      </a:r>
                      <a:endParaRPr lang="en-US" sz="1400" dirty="0">
                        <a:solidFill>
                          <a:srgbClr val="000000"/>
                        </a:solidFill>
                        <a:latin typeface="+mn-lt"/>
                      </a:endParaRPr>
                    </a:p>
                  </a:txBody>
                  <a:tcPr/>
                </a:tc>
                <a:tc>
                  <a:txBody>
                    <a:bodyPr/>
                    <a:lstStyle/>
                    <a:p>
                      <a:pPr algn="ctr"/>
                      <a:r>
                        <a:rPr lang="en-US" sz="1400" b="0" i="0" u="none" strike="noStrike" baseline="0" dirty="0">
                          <a:latin typeface="+mn-lt"/>
                        </a:rPr>
                        <a:t>✓</a:t>
                      </a:r>
                      <a:endParaRPr lang="en-US" sz="1400" dirty="0">
                        <a:solidFill>
                          <a:srgbClr val="000000"/>
                        </a:solidFill>
                        <a:latin typeface="+mn-lt"/>
                      </a:endParaRPr>
                    </a:p>
                  </a:txBody>
                  <a:tcPr/>
                </a:tc>
                <a:extLst>
                  <a:ext uri="{0D108BD9-81ED-4DB2-BD59-A6C34878D82A}">
                    <a16:rowId xmlns:a16="http://schemas.microsoft.com/office/drawing/2014/main" val="10001"/>
                  </a:ext>
                </a:extLst>
              </a:tr>
              <a:tr h="264198">
                <a:tc>
                  <a:txBody>
                    <a:bodyPr/>
                    <a:lstStyle/>
                    <a:p>
                      <a:r>
                        <a:rPr lang="en-US" sz="1400" b="1" i="0" u="none" strike="noStrike" kern="1200" baseline="0" dirty="0">
                          <a:solidFill>
                            <a:srgbClr val="000000"/>
                          </a:solidFill>
                          <a:latin typeface="+mn-lt"/>
                          <a:ea typeface="+mn-ea"/>
                          <a:cs typeface="+mn-cs"/>
                        </a:rPr>
                        <a:t>Dynamic Desirable</a:t>
                      </a:r>
                      <a:endParaRPr lang="en-US" sz="1400" b="1" dirty="0">
                        <a:solidFill>
                          <a:srgbClr val="000000"/>
                        </a:solidFill>
                        <a:latin typeface="+mn-lt"/>
                      </a:endParaRPr>
                    </a:p>
                  </a:txBody>
                  <a:tcPr/>
                </a:tc>
                <a:tc>
                  <a:txBody>
                    <a:bodyPr/>
                    <a:lstStyle/>
                    <a:p>
                      <a:pPr algn="ctr"/>
                      <a:r>
                        <a:rPr lang="en-US" sz="1400" b="0" i="0" u="none" strike="noStrike" kern="1200" baseline="0" dirty="0">
                          <a:solidFill>
                            <a:schemeClr val="dk1"/>
                          </a:solidFill>
                          <a:latin typeface="+mn-lt"/>
                          <a:ea typeface="+mn-ea"/>
                          <a:cs typeface="+mn-cs"/>
                        </a:rPr>
                        <a:t>✓</a:t>
                      </a:r>
                      <a:endParaRPr lang="en-US" sz="1400" dirty="0">
                        <a:solidFill>
                          <a:srgbClr val="000000"/>
                        </a:solidFill>
                        <a:latin typeface="+mn-lt"/>
                      </a:endParaRPr>
                    </a:p>
                  </a:txBody>
                  <a:tcPr/>
                </a:tc>
                <a:tc>
                  <a:txBody>
                    <a:bodyPr/>
                    <a:lstStyle/>
                    <a:p>
                      <a:pPr algn="ctr"/>
                      <a:r>
                        <a:rPr lang="en-US" sz="1400" b="0" i="0" u="none" strike="noStrike" baseline="0" dirty="0">
                          <a:latin typeface="+mn-lt"/>
                        </a:rPr>
                        <a:t>✓</a:t>
                      </a:r>
                      <a:endParaRPr lang="en-US" sz="1400" dirty="0">
                        <a:solidFill>
                          <a:srgbClr val="000000"/>
                        </a:solidFill>
                        <a:latin typeface="+mn-lt"/>
                      </a:endParaRPr>
                    </a:p>
                  </a:txBody>
                  <a:tcPr/>
                </a:tc>
                <a:tc>
                  <a:txBody>
                    <a:bodyPr/>
                    <a:lstStyle/>
                    <a:p>
                      <a:pPr algn="ctr"/>
                      <a:r>
                        <a:rPr lang="en-US" sz="1400" b="0" i="0" u="none" strike="noStrike" baseline="0" dirty="0">
                          <a:latin typeface="+mn-lt"/>
                        </a:rPr>
                        <a:t>✓</a:t>
                      </a:r>
                      <a:endParaRPr lang="en-US" sz="1400" dirty="0">
                        <a:solidFill>
                          <a:srgbClr val="000000"/>
                        </a:solidFill>
                        <a:latin typeface="+mn-lt"/>
                      </a:endParaRPr>
                    </a:p>
                  </a:txBody>
                  <a:tcPr/>
                </a:tc>
                <a:extLst>
                  <a:ext uri="{0D108BD9-81ED-4DB2-BD59-A6C34878D82A}">
                    <a16:rowId xmlns:a16="http://schemas.microsoft.com/office/drawing/2014/main" val="10002"/>
                  </a:ext>
                </a:extLst>
              </a:tr>
              <a:tr h="412584">
                <a:tc>
                  <a:txBody>
                    <a:bodyPr/>
                    <a:lstStyle/>
                    <a:p>
                      <a:pPr marL="0" indent="0">
                        <a:buFont typeface="Arial" panose="020B0604020202020204" pitchFamily="34" charset="0"/>
                        <a:buNone/>
                      </a:pPr>
                      <a:r>
                        <a:rPr lang="en-US" sz="1400" b="1" i="0" u="none" strike="noStrike" kern="1200" baseline="0" dirty="0">
                          <a:solidFill>
                            <a:srgbClr val="000000"/>
                          </a:solidFill>
                          <a:latin typeface="+mn-lt"/>
                          <a:ea typeface="+mn-ea"/>
                          <a:cs typeface="+mn-cs"/>
                        </a:rPr>
                        <a:t>Dynamic Auto</a:t>
                      </a:r>
                      <a:endParaRPr lang="en-US" sz="1400" b="1" dirty="0">
                        <a:solidFill>
                          <a:srgbClr val="000000"/>
                        </a:solidFill>
                        <a:latin typeface="+mn-lt"/>
                      </a:endParaRPr>
                    </a:p>
                  </a:txBody>
                  <a:tcPr/>
                </a:tc>
                <a:tc>
                  <a:txBody>
                    <a:bodyPr/>
                    <a:lstStyle/>
                    <a:p>
                      <a:pPr algn="ctr"/>
                      <a:r>
                        <a:rPr lang="en-US" sz="1400" b="0" i="0" u="none" strike="noStrike" kern="1200" baseline="0" dirty="0">
                          <a:solidFill>
                            <a:schemeClr val="dk1"/>
                          </a:solidFill>
                          <a:latin typeface="+mn-lt"/>
                          <a:ea typeface="+mn-ea"/>
                          <a:cs typeface="+mn-cs"/>
                        </a:rPr>
                        <a:t>✓</a:t>
                      </a:r>
                      <a:endParaRPr lang="en-US" sz="1400" dirty="0">
                        <a:solidFill>
                          <a:srgbClr val="000000"/>
                        </a:solidFill>
                        <a:latin typeface="+mn-lt"/>
                      </a:endParaRPr>
                    </a:p>
                  </a:txBody>
                  <a:tcPr/>
                </a:tc>
                <a:tc>
                  <a:txBody>
                    <a:bodyPr/>
                    <a:lstStyle/>
                    <a:p>
                      <a:pPr algn="ctr"/>
                      <a:r>
                        <a:rPr lang="en-US" sz="1400" b="0" i="0" u="none" strike="noStrike" baseline="0" dirty="0">
                          <a:latin typeface="+mn-lt"/>
                        </a:rPr>
                        <a:t>✓</a:t>
                      </a:r>
                      <a:endParaRPr lang="en-US" sz="1400" dirty="0">
                        <a:solidFill>
                          <a:srgbClr val="000000"/>
                        </a:solidFill>
                        <a:latin typeface="+mn-lt"/>
                      </a:endParaRPr>
                    </a:p>
                  </a:txBody>
                  <a:tcPr/>
                </a:tc>
                <a:tc>
                  <a:txBody>
                    <a:bodyPr/>
                    <a:lstStyle/>
                    <a:p>
                      <a:pPr algn="ctr"/>
                      <a:r>
                        <a:rPr lang="en-US" sz="1400" b="0" i="0" u="none" strike="noStrike" baseline="0" dirty="0">
                          <a:latin typeface="+mn-lt"/>
                        </a:rPr>
                        <a:t>X</a:t>
                      </a:r>
                      <a:endParaRPr lang="en-US" sz="1400" dirty="0">
                        <a:solidFill>
                          <a:srgbClr val="000000"/>
                        </a:solidFill>
                        <a:latin typeface="+mn-lt"/>
                      </a:endParaRP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45386907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015046" cy="634482"/>
          </a:xfrm>
        </p:spPr>
        <p:txBody>
          <a:bodyPr/>
          <a:lstStyle/>
          <a:p>
            <a:r>
              <a:rPr lang="en-US" sz="1600" dirty="0"/>
              <a:t>Dynamic Trunking Protocol</a:t>
            </a:r>
            <a:br>
              <a:rPr lang="en-US" dirty="0"/>
            </a:br>
            <a:r>
              <a:rPr lang="en-US" dirty="0"/>
              <a:t>DTP </a:t>
            </a:r>
            <a:r>
              <a:rPr lang="en-US" dirty="0" err="1"/>
              <a:t>Modos</a:t>
            </a:r>
            <a:r>
              <a:rPr lang="en-US" dirty="0"/>
              <a:t> de </a:t>
            </a:r>
            <a:r>
              <a:rPr lang="en-US" dirty="0" err="1"/>
              <a:t>Configuracion</a:t>
            </a:r>
            <a:endParaRPr lang="en-US" dirty="0"/>
          </a:p>
        </p:txBody>
      </p:sp>
      <p:sp>
        <p:nvSpPr>
          <p:cNvPr id="2" name="Content Placeholder 1"/>
          <p:cNvSpPr>
            <a:spLocks noGrp="1"/>
          </p:cNvSpPr>
          <p:nvPr>
            <p:ph idx="1"/>
          </p:nvPr>
        </p:nvSpPr>
        <p:spPr>
          <a:xfrm>
            <a:off x="107899" y="634483"/>
            <a:ext cx="8907147" cy="1175656"/>
          </a:xfrm>
        </p:spPr>
        <p:txBody>
          <a:bodyPr/>
          <a:lstStyle/>
          <a:p>
            <a:pPr marL="0" indent="0">
              <a:buNone/>
            </a:pPr>
            <a:r>
              <a:rPr lang="es-ES" sz="1600" dirty="0"/>
              <a:t>El ejemplo 5-5 muestra la configuración de DTP en Gi1/0/2 de SW1 como un puerto de conmutador automático dinámico y Gi1/0/1 de SW2 como un </a:t>
            </a:r>
            <a:r>
              <a:rPr lang="en-US" sz="1600" b="1" dirty="0"/>
              <a:t>dynamic desirable switch port</a:t>
            </a:r>
            <a:r>
              <a:rPr lang="en-US" sz="1600" dirty="0"/>
              <a:t>. </a:t>
            </a:r>
          </a:p>
          <a:p>
            <a:pPr marL="0" indent="0">
              <a:buNone/>
            </a:pPr>
            <a:r>
              <a:rPr lang="es-ES" sz="1600" dirty="0"/>
              <a:t>El estado del puerto troncal se verifica con el </a:t>
            </a:r>
            <a:r>
              <a:rPr lang="en-US" sz="1600" b="1" dirty="0"/>
              <a:t>show interface </a:t>
            </a:r>
            <a:r>
              <a:rPr lang="en-US" sz="1600" dirty="0"/>
              <a:t>[</a:t>
            </a:r>
            <a:r>
              <a:rPr lang="en-US" sz="1600" i="1" dirty="0"/>
              <a:t>interface-id</a:t>
            </a:r>
            <a:r>
              <a:rPr lang="en-US" sz="1600" dirty="0"/>
              <a:t>] </a:t>
            </a:r>
            <a:r>
              <a:rPr lang="en-US" sz="1600" b="1" dirty="0"/>
              <a:t>trunk</a:t>
            </a:r>
            <a:endParaRPr lang="en-US" sz="1600" dirty="0"/>
          </a:p>
        </p:txBody>
      </p:sp>
      <p:pic>
        <p:nvPicPr>
          <p:cNvPr id="4" name="Picture 3"/>
          <p:cNvPicPr>
            <a:picLocks noChangeAspect="1"/>
          </p:cNvPicPr>
          <p:nvPr/>
        </p:nvPicPr>
        <p:blipFill>
          <a:blip r:embed="rId2"/>
          <a:stretch>
            <a:fillRect/>
          </a:stretch>
        </p:blipFill>
        <p:spPr>
          <a:xfrm>
            <a:off x="107899" y="2211355"/>
            <a:ext cx="4152014" cy="1608291"/>
          </a:xfrm>
          <a:prstGeom prst="rect">
            <a:avLst/>
          </a:prstGeom>
        </p:spPr>
      </p:pic>
      <p:pic>
        <p:nvPicPr>
          <p:cNvPr id="5" name="Picture 4"/>
          <p:cNvPicPr>
            <a:picLocks noChangeAspect="1"/>
          </p:cNvPicPr>
          <p:nvPr/>
        </p:nvPicPr>
        <p:blipFill>
          <a:blip r:embed="rId3"/>
          <a:stretch>
            <a:fillRect/>
          </a:stretch>
        </p:blipFill>
        <p:spPr>
          <a:xfrm>
            <a:off x="4507523" y="1921224"/>
            <a:ext cx="4266047" cy="1645727"/>
          </a:xfrm>
          <a:prstGeom prst="rect">
            <a:avLst/>
          </a:prstGeom>
        </p:spPr>
      </p:pic>
      <p:pic>
        <p:nvPicPr>
          <p:cNvPr id="6" name="Picture 5"/>
          <p:cNvPicPr>
            <a:picLocks noChangeAspect="1"/>
          </p:cNvPicPr>
          <p:nvPr/>
        </p:nvPicPr>
        <p:blipFill>
          <a:blip r:embed="rId4"/>
          <a:stretch>
            <a:fillRect/>
          </a:stretch>
        </p:blipFill>
        <p:spPr>
          <a:xfrm>
            <a:off x="4507523" y="3566951"/>
            <a:ext cx="4266047" cy="1181095"/>
          </a:xfrm>
          <a:prstGeom prst="rect">
            <a:avLst/>
          </a:prstGeom>
        </p:spPr>
      </p:pic>
    </p:spTree>
    <p:extLst>
      <p:ext uri="{BB962C8B-B14F-4D97-AF65-F5344CB8AC3E}">
        <p14:creationId xmlns:p14="http://schemas.microsoft.com/office/powerpoint/2010/main" val="110905014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015046" cy="634482"/>
          </a:xfrm>
        </p:spPr>
        <p:txBody>
          <a:bodyPr/>
          <a:lstStyle/>
          <a:p>
            <a:r>
              <a:rPr lang="en-US" sz="1600" dirty="0"/>
              <a:t>Dynamic Trunking Protocol</a:t>
            </a:r>
            <a:br>
              <a:rPr lang="en-US" dirty="0"/>
            </a:br>
            <a:r>
              <a:rPr lang="en-US" dirty="0"/>
              <a:t>DTP Modo Off </a:t>
            </a:r>
            <a:r>
              <a:rPr lang="en-US" dirty="0" err="1"/>
              <a:t>Configuracion</a:t>
            </a:r>
            <a:endParaRPr lang="en-US" dirty="0"/>
          </a:p>
        </p:txBody>
      </p:sp>
      <p:sp>
        <p:nvSpPr>
          <p:cNvPr id="2" name="Content Placeholder 1"/>
          <p:cNvSpPr>
            <a:spLocks noGrp="1"/>
          </p:cNvSpPr>
          <p:nvPr>
            <p:ph idx="1"/>
          </p:nvPr>
        </p:nvSpPr>
        <p:spPr>
          <a:xfrm>
            <a:off x="107899" y="701389"/>
            <a:ext cx="8907147" cy="1240972"/>
          </a:xfrm>
        </p:spPr>
        <p:txBody>
          <a:bodyPr/>
          <a:lstStyle/>
          <a:p>
            <a:pPr marL="0" indent="0">
              <a:buNone/>
            </a:pPr>
            <a:r>
              <a:rPr lang="es-ES" sz="1400" dirty="0"/>
              <a:t>Un puerto troncal estático intenta establecer y negociar un puerto troncal con un vecino de forma predeterminada.</a:t>
            </a:r>
          </a:p>
          <a:p>
            <a:pPr marL="0" indent="0">
              <a:buNone/>
            </a:pPr>
            <a:r>
              <a:rPr lang="es-ES" sz="1400" dirty="0"/>
              <a:t>Sin embargo, el comando de configuración de interfaz </a:t>
            </a:r>
            <a:r>
              <a:rPr lang="es-ES" sz="1400" b="1" dirty="0" err="1"/>
              <a:t>switchport</a:t>
            </a:r>
            <a:r>
              <a:rPr lang="es-ES" sz="1400" b="1" dirty="0"/>
              <a:t> </a:t>
            </a:r>
            <a:r>
              <a:rPr lang="es-ES" sz="1400" b="1" dirty="0" err="1"/>
              <a:t>nonegotiate</a:t>
            </a:r>
            <a:r>
              <a:rPr lang="es-ES" sz="1400" b="1" dirty="0"/>
              <a:t> </a:t>
            </a:r>
            <a:r>
              <a:rPr lang="es-ES" sz="1400" dirty="0"/>
              <a:t>impide que ese puerto forme un puerto troncal. El ejemplo 5-7 demuestra el uso de este comando. Luego, la configuración se verifica observando el estado del puerto del </a:t>
            </a:r>
            <a:r>
              <a:rPr lang="es-ES" sz="1400" dirty="0" err="1"/>
              <a:t>switch</a:t>
            </a:r>
            <a:r>
              <a:rPr lang="es-ES" sz="1400" dirty="0"/>
              <a:t>. La negociación de troncal ahora se muestra como desactivada.</a:t>
            </a:r>
            <a:endParaRPr lang="en-US" sz="1400" dirty="0"/>
          </a:p>
        </p:txBody>
      </p:sp>
      <p:sp>
        <p:nvSpPr>
          <p:cNvPr id="8" name="TextBox 7"/>
          <p:cNvSpPr txBox="1"/>
          <p:nvPr/>
        </p:nvSpPr>
        <p:spPr>
          <a:xfrm>
            <a:off x="5641220" y="2281359"/>
            <a:ext cx="3190264" cy="2062103"/>
          </a:xfrm>
          <a:prstGeom prst="rect">
            <a:avLst/>
          </a:prstGeom>
          <a:noFill/>
        </p:spPr>
        <p:txBody>
          <a:bodyPr wrap="square" rtlCol="0">
            <a:spAutoFit/>
          </a:bodyPr>
          <a:lstStyle/>
          <a:p>
            <a:r>
              <a:rPr lang="en-US" sz="1600" b="1" dirty="0">
                <a:solidFill>
                  <a:srgbClr val="000000"/>
                </a:solidFill>
              </a:rPr>
              <a:t>Nota: </a:t>
            </a:r>
            <a:r>
              <a:rPr lang="es-ES" sz="1600" dirty="0">
                <a:solidFill>
                  <a:srgbClr val="000000"/>
                </a:solidFill>
              </a:rPr>
              <a:t>Como práctica recomendada, configure ambos extremos de un enlace como un tipo de puerto fijo (</a:t>
            </a:r>
            <a:r>
              <a:rPr lang="en-US" sz="1600" dirty="0" err="1">
                <a:solidFill>
                  <a:srgbClr val="000000"/>
                </a:solidFill>
              </a:rPr>
              <a:t>usando</a:t>
            </a:r>
            <a:r>
              <a:rPr lang="en-US" sz="1600" dirty="0">
                <a:solidFill>
                  <a:srgbClr val="000000"/>
                </a:solidFill>
              </a:rPr>
              <a:t> </a:t>
            </a:r>
            <a:r>
              <a:rPr lang="en-US" sz="1600" b="1" dirty="0">
                <a:solidFill>
                  <a:srgbClr val="000000"/>
                </a:solidFill>
              </a:rPr>
              <a:t>switchport mode access </a:t>
            </a:r>
            <a:r>
              <a:rPr lang="en-US" sz="1600" dirty="0">
                <a:solidFill>
                  <a:srgbClr val="000000"/>
                </a:solidFill>
              </a:rPr>
              <a:t>or </a:t>
            </a:r>
            <a:r>
              <a:rPr lang="en-US" sz="1600" b="1" dirty="0">
                <a:solidFill>
                  <a:srgbClr val="000000"/>
                </a:solidFill>
              </a:rPr>
              <a:t>switchport mode trunk</a:t>
            </a:r>
            <a:r>
              <a:rPr lang="es-ES" sz="1600" dirty="0">
                <a:solidFill>
                  <a:srgbClr val="000000"/>
                </a:solidFill>
              </a:rPr>
              <a:t>) para eliminar cualquier incertidumbre sobre la operaciones del puerto.</a:t>
            </a:r>
            <a:endParaRPr lang="en-US" sz="1600" dirty="0">
              <a:solidFill>
                <a:srgbClr val="000000"/>
              </a:solidFill>
            </a:endParaRPr>
          </a:p>
        </p:txBody>
      </p:sp>
      <p:pic>
        <p:nvPicPr>
          <p:cNvPr id="7" name="Picture 6"/>
          <p:cNvPicPr>
            <a:picLocks noChangeAspect="1"/>
          </p:cNvPicPr>
          <p:nvPr/>
        </p:nvPicPr>
        <p:blipFill>
          <a:blip r:embed="rId2"/>
          <a:stretch>
            <a:fillRect/>
          </a:stretch>
        </p:blipFill>
        <p:spPr>
          <a:xfrm>
            <a:off x="312516" y="2058691"/>
            <a:ext cx="5126575" cy="2598790"/>
          </a:xfrm>
          <a:prstGeom prst="rect">
            <a:avLst/>
          </a:prstGeom>
        </p:spPr>
      </p:pic>
    </p:spTree>
    <p:extLst>
      <p:ext uri="{BB962C8B-B14F-4D97-AF65-F5344CB8AC3E}">
        <p14:creationId xmlns:p14="http://schemas.microsoft.com/office/powerpoint/2010/main" val="3436306256"/>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59274" y="466724"/>
            <a:ext cx="8495967" cy="1351755"/>
          </a:xfrm>
        </p:spPr>
        <p:txBody>
          <a:bodyPr/>
          <a:lstStyle/>
          <a:p>
            <a:r>
              <a:rPr lang="en-US" sz="4800" dirty="0">
                <a:solidFill>
                  <a:schemeClr val="accent5">
                    <a:lumMod val="40000"/>
                    <a:lumOff val="60000"/>
                  </a:schemeClr>
                </a:solidFill>
              </a:rPr>
              <a:t>EtherChannel Bundle</a:t>
            </a:r>
            <a:endParaRPr lang="en-US" dirty="0">
              <a:solidFill>
                <a:schemeClr val="accent5">
                  <a:lumMod val="40000"/>
                  <a:lumOff val="60000"/>
                </a:schemeClr>
              </a:solidFill>
            </a:endParaRPr>
          </a:p>
        </p:txBody>
      </p:sp>
      <p:sp>
        <p:nvSpPr>
          <p:cNvPr id="4" name="TextBox 3">
            <a:extLst>
              <a:ext uri="{FF2B5EF4-FFF2-40B4-BE49-F238E27FC236}">
                <a16:creationId xmlns:a16="http://schemas.microsoft.com/office/drawing/2014/main" id="{E2BFA70F-DC0C-41D5-868E-C8FBC661D58F}"/>
              </a:ext>
            </a:extLst>
          </p:cNvPr>
          <p:cNvSpPr txBox="1"/>
          <p:nvPr/>
        </p:nvSpPr>
        <p:spPr>
          <a:xfrm>
            <a:off x="438151" y="2466975"/>
            <a:ext cx="8277832" cy="1200329"/>
          </a:xfrm>
          <a:prstGeom prst="rect">
            <a:avLst/>
          </a:prstGeom>
          <a:noFill/>
        </p:spPr>
        <p:txBody>
          <a:bodyPr wrap="square" rtlCol="0">
            <a:spAutoFit/>
          </a:bodyPr>
          <a:lstStyle/>
          <a:p>
            <a:pPr marL="285750" indent="-285750">
              <a:buFont typeface="Arial" panose="020B0604020202020204" pitchFamily="34" charset="0"/>
              <a:buChar char="•"/>
            </a:pPr>
            <a:r>
              <a:rPr lang="es-ES" dirty="0">
                <a:solidFill>
                  <a:schemeClr val="accent5">
                    <a:lumMod val="40000"/>
                    <a:lumOff val="60000"/>
                  </a:schemeClr>
                </a:solidFill>
              </a:rPr>
              <a:t>Las velocidades de la red Ethernet se basan en potencias de 10 (10 Mbps, 100 Mbps, 1 Gbps, 10 Gbps, 100 Gbps).</a:t>
            </a:r>
          </a:p>
          <a:p>
            <a:pPr marL="285750" indent="-285750">
              <a:buFont typeface="Arial" panose="020B0604020202020204" pitchFamily="34" charset="0"/>
              <a:buChar char="•"/>
            </a:pPr>
            <a:r>
              <a:rPr lang="es-ES" dirty="0">
                <a:solidFill>
                  <a:schemeClr val="accent5">
                    <a:lumMod val="40000"/>
                    <a:lumOff val="60000"/>
                  </a:schemeClr>
                </a:solidFill>
              </a:rPr>
              <a:t>Cuando un enlace entre conmutadores se satura, ¿cómo se puede agregar más ancho de banda a ese enlace para evitar la pérdida de paquetes?</a:t>
            </a:r>
            <a:endParaRPr lang="en-US" dirty="0">
              <a:solidFill>
                <a:schemeClr val="accent5">
                  <a:lumMod val="40000"/>
                  <a:lumOff val="60000"/>
                </a:schemeClr>
              </a:solidFill>
            </a:endParaRPr>
          </a:p>
        </p:txBody>
      </p:sp>
    </p:spTree>
    <p:custDataLst>
      <p:tags r:id="rId1"/>
    </p:custDataLst>
    <p:extLst>
      <p:ext uri="{BB962C8B-B14F-4D97-AF65-F5344CB8AC3E}">
        <p14:creationId xmlns:p14="http://schemas.microsoft.com/office/powerpoint/2010/main" val="288608237"/>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897815" cy="661737"/>
          </a:xfrm>
        </p:spPr>
        <p:txBody>
          <a:bodyPr/>
          <a:lstStyle/>
          <a:p>
            <a:r>
              <a:rPr lang="en-US" sz="1600" dirty="0"/>
              <a:t>EtherChannel Bundle</a:t>
            </a:r>
            <a:br>
              <a:rPr lang="en-US" dirty="0"/>
            </a:br>
            <a:r>
              <a:rPr lang="en-US" dirty="0"/>
              <a:t>Multiple Links</a:t>
            </a:r>
          </a:p>
        </p:txBody>
      </p:sp>
      <p:sp>
        <p:nvSpPr>
          <p:cNvPr id="2" name="Content Placeholder 1"/>
          <p:cNvSpPr>
            <a:spLocks noGrp="1"/>
          </p:cNvSpPr>
          <p:nvPr>
            <p:ph idx="1"/>
          </p:nvPr>
        </p:nvSpPr>
        <p:spPr>
          <a:xfrm>
            <a:off x="84221" y="783453"/>
            <a:ext cx="9059779" cy="869567"/>
          </a:xfrm>
        </p:spPr>
        <p:txBody>
          <a:bodyPr/>
          <a:lstStyle/>
          <a:p>
            <a:pPr marL="0" indent="0">
              <a:buNone/>
            </a:pPr>
            <a:r>
              <a:rPr lang="es-ES" sz="1600" dirty="0"/>
              <a:t>Idealmente, sería bueno conectar un segundo cable y duplicar el ancho de banda entre los conmutadores. Sin embargo, el protocolo </a:t>
            </a:r>
            <a:r>
              <a:rPr lang="es-ES" sz="1600" dirty="0" err="1"/>
              <a:t>Spanning</a:t>
            </a:r>
            <a:r>
              <a:rPr lang="es-ES" sz="1600" dirty="0"/>
              <a:t> </a:t>
            </a:r>
            <a:r>
              <a:rPr lang="es-ES" sz="1600" dirty="0" err="1"/>
              <a:t>Tree</a:t>
            </a:r>
            <a:r>
              <a:rPr lang="es-ES" sz="1600" dirty="0"/>
              <a:t> (STP) colocará uno de los puertos en un estado de bloqueo para evitar bucles de reenvío, como se muestra en la Figura 5-2.</a:t>
            </a:r>
            <a:endParaRPr lang="en-US" dirty="0"/>
          </a:p>
        </p:txBody>
      </p:sp>
      <p:pic>
        <p:nvPicPr>
          <p:cNvPr id="4" name="Picture 3"/>
          <p:cNvPicPr>
            <a:picLocks noChangeAspect="1"/>
          </p:cNvPicPr>
          <p:nvPr/>
        </p:nvPicPr>
        <p:blipFill>
          <a:blip r:embed="rId2"/>
          <a:stretch>
            <a:fillRect/>
          </a:stretch>
        </p:blipFill>
        <p:spPr>
          <a:xfrm>
            <a:off x="2848653" y="1774736"/>
            <a:ext cx="3530913" cy="2726772"/>
          </a:xfrm>
          <a:prstGeom prst="rect">
            <a:avLst/>
          </a:prstGeom>
        </p:spPr>
      </p:pic>
    </p:spTree>
    <p:extLst>
      <p:ext uri="{BB962C8B-B14F-4D97-AF65-F5344CB8AC3E}">
        <p14:creationId xmlns:p14="http://schemas.microsoft.com/office/powerpoint/2010/main" val="162407005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897815" cy="661737"/>
          </a:xfrm>
        </p:spPr>
        <p:txBody>
          <a:bodyPr/>
          <a:lstStyle/>
          <a:p>
            <a:r>
              <a:rPr lang="en-US" sz="1600" dirty="0"/>
              <a:t>EtherChannel Bundle</a:t>
            </a:r>
            <a:br>
              <a:rPr lang="en-US" dirty="0"/>
            </a:br>
            <a:r>
              <a:rPr lang="en-US" dirty="0" err="1"/>
              <a:t>Componentes</a:t>
            </a:r>
            <a:r>
              <a:rPr lang="en-US" dirty="0"/>
              <a:t> EtherChannel</a:t>
            </a:r>
          </a:p>
        </p:txBody>
      </p:sp>
      <p:sp>
        <p:nvSpPr>
          <p:cNvPr id="2" name="Content Placeholder 1"/>
          <p:cNvSpPr>
            <a:spLocks noGrp="1"/>
          </p:cNvSpPr>
          <p:nvPr>
            <p:ph idx="1"/>
          </p:nvPr>
        </p:nvSpPr>
        <p:spPr>
          <a:xfrm>
            <a:off x="84221" y="839088"/>
            <a:ext cx="9059779" cy="1074840"/>
          </a:xfrm>
        </p:spPr>
        <p:txBody>
          <a:bodyPr/>
          <a:lstStyle/>
          <a:p>
            <a:pPr marL="0" indent="0">
              <a:buNone/>
            </a:pPr>
            <a:r>
              <a:rPr lang="es-ES" sz="1600" dirty="0"/>
              <a:t>La Figura 5-3 muestra algunos de los componentes clave de un paquete EtherChannel entre SW1 y SW2, con sus interfaces Gi1/0/1 y Gi1/0/2.</a:t>
            </a:r>
          </a:p>
          <a:p>
            <a:pPr marL="0" indent="0">
              <a:buNone/>
            </a:pPr>
            <a:r>
              <a:rPr lang="es-ES" sz="1600" dirty="0"/>
              <a:t>Los enlaces físicos se pueden agregar en un enlace lógico llamado paquete EtherChannel.</a:t>
            </a:r>
            <a:endParaRPr lang="en-US" sz="1600" dirty="0"/>
          </a:p>
        </p:txBody>
      </p:sp>
      <p:pic>
        <p:nvPicPr>
          <p:cNvPr id="5" name="Picture 4"/>
          <p:cNvPicPr>
            <a:picLocks noChangeAspect="1"/>
          </p:cNvPicPr>
          <p:nvPr/>
        </p:nvPicPr>
        <p:blipFill>
          <a:blip r:embed="rId2"/>
          <a:stretch>
            <a:fillRect/>
          </a:stretch>
        </p:blipFill>
        <p:spPr>
          <a:xfrm>
            <a:off x="2488649" y="2091279"/>
            <a:ext cx="4166701" cy="2410228"/>
          </a:xfrm>
          <a:prstGeom prst="rect">
            <a:avLst/>
          </a:prstGeom>
        </p:spPr>
      </p:pic>
    </p:spTree>
    <p:extLst>
      <p:ext uri="{BB962C8B-B14F-4D97-AF65-F5344CB8AC3E}">
        <p14:creationId xmlns:p14="http://schemas.microsoft.com/office/powerpoint/2010/main" val="77284488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897815" cy="661737"/>
          </a:xfrm>
        </p:spPr>
        <p:txBody>
          <a:bodyPr/>
          <a:lstStyle/>
          <a:p>
            <a:r>
              <a:rPr lang="en-US" sz="1600" dirty="0"/>
              <a:t>EtherChannel Bundle</a:t>
            </a:r>
            <a:br>
              <a:rPr lang="en-US" dirty="0"/>
            </a:br>
            <a:r>
              <a:rPr lang="en-US" dirty="0" err="1"/>
              <a:t>Componentes</a:t>
            </a:r>
            <a:r>
              <a:rPr lang="en-US" dirty="0"/>
              <a:t> EtherChannel (Cont.)</a:t>
            </a:r>
          </a:p>
        </p:txBody>
      </p:sp>
      <p:sp>
        <p:nvSpPr>
          <p:cNvPr id="2" name="Content Placeholder 1"/>
          <p:cNvSpPr>
            <a:spLocks noGrp="1"/>
          </p:cNvSpPr>
          <p:nvPr>
            <p:ph idx="1"/>
          </p:nvPr>
        </p:nvSpPr>
        <p:spPr>
          <a:xfrm>
            <a:off x="183635" y="924337"/>
            <a:ext cx="8530542" cy="3294825"/>
          </a:xfrm>
        </p:spPr>
        <p:txBody>
          <a:bodyPr/>
          <a:lstStyle/>
          <a:p>
            <a:pPr marL="0" indent="0">
              <a:buNone/>
            </a:pPr>
            <a:r>
              <a:rPr lang="en-US" sz="1600" dirty="0" err="1"/>
              <a:t>Aspectos</a:t>
            </a:r>
            <a:r>
              <a:rPr lang="en-US" sz="1600" dirty="0"/>
              <a:t> de EtherChannel: </a:t>
            </a:r>
          </a:p>
          <a:p>
            <a:pPr>
              <a:buFont typeface="Arial" panose="020B0604020202020204" pitchFamily="34" charset="0"/>
              <a:buChar char="•"/>
            </a:pPr>
            <a:r>
              <a:rPr lang="es-ES" sz="1600" dirty="0" err="1"/>
              <a:t>Etherchannel</a:t>
            </a:r>
            <a:r>
              <a:rPr lang="es-ES" sz="1600" dirty="0"/>
              <a:t> se define en la especificación de agregación de enlaces IEEE 802.3AD.</a:t>
            </a:r>
          </a:p>
          <a:p>
            <a:pPr>
              <a:buFont typeface="Arial" panose="020B0604020202020204" pitchFamily="34" charset="0"/>
              <a:buChar char="•"/>
            </a:pPr>
            <a:r>
              <a:rPr lang="es-ES" sz="1600" dirty="0"/>
              <a:t>STP opera en un enlace lógico y no en un enlace físico.</a:t>
            </a:r>
          </a:p>
          <a:p>
            <a:pPr>
              <a:buFont typeface="Arial" panose="020B0604020202020204" pitchFamily="34" charset="0"/>
              <a:buChar char="•"/>
            </a:pPr>
            <a:r>
              <a:rPr lang="es-ES" sz="1600" dirty="0"/>
              <a:t>El enlace lógico tendrá el ancho de banda de cualquier interfaz de miembro activo.</a:t>
            </a:r>
          </a:p>
          <a:p>
            <a:pPr>
              <a:buFont typeface="Arial" panose="020B0604020202020204" pitchFamily="34" charset="0"/>
              <a:buChar char="•"/>
            </a:pPr>
            <a:r>
              <a:rPr lang="es-ES" sz="1600" dirty="0"/>
              <a:t>La carga se equilibrará en todos los enlaces.</a:t>
            </a:r>
          </a:p>
          <a:p>
            <a:pPr>
              <a:buFont typeface="Arial" panose="020B0604020202020204" pitchFamily="34" charset="0"/>
              <a:buChar char="•"/>
            </a:pPr>
            <a:r>
              <a:rPr lang="es-ES" sz="1600" dirty="0" err="1"/>
              <a:t>EtherChannels</a:t>
            </a:r>
            <a:r>
              <a:rPr lang="es-ES" sz="1600" dirty="0"/>
              <a:t> se puede utilizar para enlaces de Capa 2 (acceso o troncales) o de Capa 3.</a:t>
            </a:r>
            <a:endParaRPr lang="en-US" sz="1600" dirty="0"/>
          </a:p>
          <a:p>
            <a:pPr marL="0" indent="0">
              <a:buNone/>
            </a:pPr>
            <a:r>
              <a:rPr lang="es-ES" sz="1550" dirty="0"/>
              <a:t>Los términos EtherChannel, </a:t>
            </a:r>
            <a:r>
              <a:rPr lang="es-ES" sz="1550" dirty="0" err="1"/>
              <a:t>bundle</a:t>
            </a:r>
            <a:r>
              <a:rPr lang="es-ES" sz="1550" dirty="0"/>
              <a:t> EtherChannel y </a:t>
            </a:r>
            <a:r>
              <a:rPr lang="es-ES" sz="1550" dirty="0" err="1"/>
              <a:t>port</a:t>
            </a:r>
            <a:r>
              <a:rPr lang="es-ES" sz="1550" dirty="0"/>
              <a:t> </a:t>
            </a:r>
            <a:r>
              <a:rPr lang="es-ES" sz="1550" dirty="0" err="1"/>
              <a:t>channel</a:t>
            </a:r>
            <a:r>
              <a:rPr lang="es-ES" sz="1550" dirty="0"/>
              <a:t> se intercambian con frecuencia en la plataforma </a:t>
            </a:r>
            <a:r>
              <a:rPr lang="es-ES" sz="1550" dirty="0" err="1"/>
              <a:t>Catalyst</a:t>
            </a:r>
            <a:r>
              <a:rPr lang="es-ES" sz="1550" dirty="0"/>
              <a:t>, pero otras plataformas de Cisco solo utilizan exclusivamente el término </a:t>
            </a:r>
            <a:r>
              <a:rPr lang="es-ES" sz="1550" dirty="0" err="1"/>
              <a:t>port</a:t>
            </a:r>
            <a:r>
              <a:rPr lang="es-ES" sz="1550" dirty="0"/>
              <a:t> </a:t>
            </a:r>
            <a:r>
              <a:rPr lang="es-ES" sz="1550" dirty="0" err="1"/>
              <a:t>channel</a:t>
            </a:r>
            <a:r>
              <a:rPr lang="es-ES" sz="1550" dirty="0"/>
              <a:t> </a:t>
            </a:r>
            <a:endParaRPr lang="en-US" sz="1550" dirty="0"/>
          </a:p>
        </p:txBody>
      </p:sp>
    </p:spTree>
    <p:extLst>
      <p:ext uri="{BB962C8B-B14F-4D97-AF65-F5344CB8AC3E}">
        <p14:creationId xmlns:p14="http://schemas.microsoft.com/office/powerpoint/2010/main" val="94667444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897815" cy="661737"/>
          </a:xfrm>
        </p:spPr>
        <p:txBody>
          <a:bodyPr/>
          <a:lstStyle/>
          <a:p>
            <a:r>
              <a:rPr lang="en-US" sz="1600" dirty="0"/>
              <a:t>EtherChannel Bundle</a:t>
            </a:r>
            <a:br>
              <a:rPr lang="en-US" dirty="0"/>
            </a:br>
            <a:r>
              <a:rPr lang="en-US" dirty="0"/>
              <a:t>EtherChannel Link-State</a:t>
            </a:r>
          </a:p>
        </p:txBody>
      </p:sp>
      <p:sp>
        <p:nvSpPr>
          <p:cNvPr id="2" name="Content Placeholder 1"/>
          <p:cNvSpPr>
            <a:spLocks noGrp="1"/>
          </p:cNvSpPr>
          <p:nvPr>
            <p:ph idx="1"/>
          </p:nvPr>
        </p:nvSpPr>
        <p:spPr>
          <a:xfrm>
            <a:off x="84221" y="780888"/>
            <a:ext cx="8813593" cy="2185183"/>
          </a:xfrm>
        </p:spPr>
        <p:txBody>
          <a:bodyPr/>
          <a:lstStyle/>
          <a:p>
            <a:pPr>
              <a:buFont typeface="Arial" panose="020B0604020202020204" pitchFamily="34" charset="0"/>
              <a:buChar char="•"/>
            </a:pPr>
            <a:r>
              <a:rPr lang="es-ES" sz="1600" dirty="0"/>
              <a:t>EtherChannel se puede crear de forma estática o dinámica.</a:t>
            </a:r>
          </a:p>
          <a:p>
            <a:pPr>
              <a:buFont typeface="Arial" panose="020B0604020202020204" pitchFamily="34" charset="0"/>
              <a:buChar char="•"/>
            </a:pPr>
            <a:r>
              <a:rPr lang="es-ES" sz="1600" dirty="0" err="1"/>
              <a:t>Static</a:t>
            </a:r>
            <a:r>
              <a:rPr lang="es-ES" sz="1600" dirty="0"/>
              <a:t> EtherChannel no tiene una verificación de integridad de estado. Si el medio físico se degrada y mantiene el protocolo de línea en estado activo, el </a:t>
            </a:r>
            <a:r>
              <a:rPr lang="es-ES" sz="1600" dirty="0" err="1"/>
              <a:t>port</a:t>
            </a:r>
            <a:r>
              <a:rPr lang="es-ES" sz="1600" dirty="0"/>
              <a:t> </a:t>
            </a:r>
            <a:r>
              <a:rPr lang="es-ES" sz="1600" dirty="0" err="1"/>
              <a:t>channels</a:t>
            </a:r>
            <a:r>
              <a:rPr lang="es-ES" sz="1600" dirty="0"/>
              <a:t> reflejará ese enlace como viable para transferir datos.</a:t>
            </a:r>
          </a:p>
          <a:p>
            <a:pPr>
              <a:buFont typeface="Arial" panose="020B0604020202020204" pitchFamily="34" charset="0"/>
              <a:buChar char="•"/>
            </a:pPr>
            <a:r>
              <a:rPr lang="es-ES" sz="1600" dirty="0"/>
              <a:t>Un escenario común implica el uso de dispositivos y tecnologías intermediarias (por ejemplo, tomas de red alimentadas, IPS, firewalls de capa 2, DWDM) entre dispositivos. Es fundamental que el </a:t>
            </a:r>
            <a:r>
              <a:rPr lang="es-ES" sz="1600" u="sng" dirty="0"/>
              <a:t>link </a:t>
            </a:r>
            <a:r>
              <a:rPr lang="es-ES" sz="1600" u="sng" dirty="0" err="1"/>
              <a:t>state</a:t>
            </a:r>
            <a:r>
              <a:rPr lang="es-ES" sz="1600" u="sng" dirty="0"/>
              <a:t> </a:t>
            </a:r>
            <a:r>
              <a:rPr lang="es-ES" sz="1600" dirty="0"/>
              <a:t>se propague al otro lado.</a:t>
            </a:r>
            <a:endParaRPr lang="en-US" sz="1600" dirty="0"/>
          </a:p>
        </p:txBody>
      </p:sp>
      <p:pic>
        <p:nvPicPr>
          <p:cNvPr id="4" name="Picture 3"/>
          <p:cNvPicPr>
            <a:picLocks noChangeAspect="1"/>
          </p:cNvPicPr>
          <p:nvPr/>
        </p:nvPicPr>
        <p:blipFill>
          <a:blip r:embed="rId2"/>
          <a:stretch>
            <a:fillRect/>
          </a:stretch>
        </p:blipFill>
        <p:spPr>
          <a:xfrm>
            <a:off x="3102015" y="3085222"/>
            <a:ext cx="3136738" cy="1469314"/>
          </a:xfrm>
          <a:prstGeom prst="rect">
            <a:avLst/>
          </a:prstGeom>
        </p:spPr>
      </p:pic>
    </p:spTree>
    <p:extLst>
      <p:ext uri="{BB962C8B-B14F-4D97-AF65-F5344CB8AC3E}">
        <p14:creationId xmlns:p14="http://schemas.microsoft.com/office/powerpoint/2010/main" val="82263209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2400" dirty="0" err="1"/>
              <a:t>Capitulo</a:t>
            </a:r>
            <a:r>
              <a:rPr lang="en-US" sz="2400" dirty="0"/>
              <a:t> 5 </a:t>
            </a:r>
            <a:r>
              <a:rPr lang="en-US" sz="2400" dirty="0" err="1"/>
              <a:t>Contenido</a:t>
            </a:r>
            <a:endParaRPr lang="en-US" sz="2400" dirty="0"/>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81245" y="855418"/>
            <a:ext cx="8610963" cy="3623817"/>
          </a:xfrm>
        </p:spPr>
        <p:txBody>
          <a:bodyPr/>
          <a:lstStyle/>
          <a:p>
            <a:pPr marL="0" indent="0" algn="l" defTabSz="684213" fontAlgn="base">
              <a:spcBef>
                <a:spcPts val="600"/>
              </a:spcBef>
              <a:spcAft>
                <a:spcPts val="600"/>
              </a:spcAft>
              <a:buClr>
                <a:schemeClr val="tx2"/>
              </a:buClr>
              <a:buSzPct val="90000"/>
            </a:pPr>
            <a:r>
              <a:rPr lang="es-ES" sz="1600" b="1" dirty="0">
                <a:solidFill>
                  <a:srgbClr val="000000"/>
                </a:solidFill>
              </a:rPr>
              <a:t>Este capítulo cubre el siguiente contenido:</a:t>
            </a:r>
          </a:p>
          <a:p>
            <a:pPr marL="0" indent="0" algn="l" defTabSz="684213" fontAlgn="base">
              <a:spcBef>
                <a:spcPts val="600"/>
              </a:spcBef>
              <a:spcAft>
                <a:spcPts val="600"/>
              </a:spcAft>
              <a:buClr>
                <a:schemeClr val="tx2"/>
              </a:buClr>
              <a:buSzPct val="90000"/>
            </a:pPr>
            <a:endParaRPr lang="en-US" sz="1600" b="1" dirty="0">
              <a:solidFill>
                <a:srgbClr val="000000"/>
              </a:solidFill>
            </a:endParaRPr>
          </a:p>
          <a:p>
            <a:pPr marL="285750" indent="-285750" algn="l">
              <a:buFont typeface="Arial" panose="020B0604020202020204" pitchFamily="34" charset="0"/>
              <a:buChar char="•"/>
            </a:pPr>
            <a:r>
              <a:rPr lang="en-US" sz="1600" b="1" dirty="0">
                <a:solidFill>
                  <a:srgbClr val="000000"/>
                </a:solidFill>
              </a:rPr>
              <a:t>VLAN Trunking Protocol (VTP) - </a:t>
            </a:r>
            <a:r>
              <a:rPr lang="es-ES" sz="1600" dirty="0">
                <a:solidFill>
                  <a:srgbClr val="000000"/>
                </a:solidFill>
              </a:rPr>
              <a:t>esta sección proporciona una descripción general de cómo los conmutadores reconocen a otros conmutadores y evitan bucles de reenvío.</a:t>
            </a:r>
          </a:p>
          <a:p>
            <a:pPr marL="285750" indent="-285750" algn="l">
              <a:buFont typeface="Arial" panose="020B0604020202020204" pitchFamily="34" charset="0"/>
              <a:buChar char="•"/>
            </a:pPr>
            <a:endParaRPr lang="en-US" sz="1600" dirty="0">
              <a:solidFill>
                <a:srgbClr val="000000"/>
              </a:solidFill>
            </a:endParaRPr>
          </a:p>
          <a:p>
            <a:pPr marL="285750" indent="-285750" algn="l">
              <a:buFont typeface="Arial" panose="020B0604020202020204" pitchFamily="34" charset="0"/>
              <a:buChar char="•"/>
            </a:pPr>
            <a:r>
              <a:rPr lang="en-US" sz="1600" b="1" dirty="0">
                <a:solidFill>
                  <a:srgbClr val="000000"/>
                </a:solidFill>
              </a:rPr>
              <a:t>Dynamic Trunking Protocol (DTP) - </a:t>
            </a:r>
            <a:r>
              <a:rPr lang="es-ES" sz="1600" dirty="0">
                <a:solidFill>
                  <a:srgbClr val="000000"/>
                </a:solidFill>
              </a:rPr>
              <a:t>esta sección examina las mejoras realizadas en STP para una convergencia más rápida.</a:t>
            </a:r>
          </a:p>
          <a:p>
            <a:pPr marL="285750" indent="-285750" algn="l">
              <a:buFont typeface="Arial" panose="020B0604020202020204" pitchFamily="34" charset="0"/>
              <a:buChar char="•"/>
            </a:pPr>
            <a:endParaRPr lang="en-US" sz="1600" dirty="0">
              <a:solidFill>
                <a:srgbClr val="000000"/>
              </a:solidFill>
            </a:endParaRPr>
          </a:p>
          <a:p>
            <a:pPr marL="285750" indent="-285750" algn="l">
              <a:buFont typeface="Arial" panose="020B0604020202020204" pitchFamily="34" charset="0"/>
              <a:buChar char="•"/>
            </a:pPr>
            <a:r>
              <a:rPr lang="en-US" sz="1600" b="1" dirty="0">
                <a:solidFill>
                  <a:srgbClr val="000000"/>
                </a:solidFill>
              </a:rPr>
              <a:t>EtherChannel Bundle - </a:t>
            </a:r>
            <a:r>
              <a:rPr lang="es-ES" sz="1600" dirty="0">
                <a:solidFill>
                  <a:srgbClr val="000000"/>
                </a:solidFill>
              </a:rPr>
              <a:t>esta sección explica cómo se pueden combinar múltiples interfaces físicas para formar una interfaz lógica para aumentar el rendimiento y proporcionar una resiliencia perfecta.</a:t>
            </a:r>
            <a:endParaRPr lang="en-US" sz="1600" dirty="0">
              <a:solidFill>
                <a:srgbClr val="000000"/>
              </a:solidFill>
              <a:ea typeface="Calibri"/>
              <a:cs typeface="CiscoSerif-Regular"/>
            </a:endParaRPr>
          </a:p>
          <a:p>
            <a:pPr marL="0" algn="l">
              <a:lnSpc>
                <a:spcPct val="115000"/>
              </a:lnSpc>
              <a:spcBef>
                <a:spcPts val="0"/>
              </a:spcBef>
            </a:pPr>
            <a:endParaRPr lang="en-US" sz="1600" dirty="0">
              <a:solidFill>
                <a:srgbClr val="000000"/>
              </a:solidFill>
            </a:endParaRPr>
          </a:p>
        </p:txBody>
      </p:sp>
    </p:spTree>
    <p:extLst>
      <p:ext uri="{BB962C8B-B14F-4D97-AF65-F5344CB8AC3E}">
        <p14:creationId xmlns:p14="http://schemas.microsoft.com/office/powerpoint/2010/main" val="4127854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897815" cy="661737"/>
          </a:xfrm>
        </p:spPr>
        <p:txBody>
          <a:bodyPr/>
          <a:lstStyle/>
          <a:p>
            <a:r>
              <a:rPr lang="en-US" sz="1600" dirty="0"/>
              <a:t>EtherChannel Bundle</a:t>
            </a:r>
            <a:br>
              <a:rPr lang="en-US" dirty="0"/>
            </a:br>
            <a:r>
              <a:rPr lang="en-US" dirty="0"/>
              <a:t>Dynamic Link Aggregation Protocols</a:t>
            </a:r>
          </a:p>
        </p:txBody>
      </p:sp>
      <p:sp>
        <p:nvSpPr>
          <p:cNvPr id="2" name="Content Placeholder 1"/>
          <p:cNvSpPr>
            <a:spLocks noGrp="1"/>
          </p:cNvSpPr>
          <p:nvPr>
            <p:ph idx="1"/>
          </p:nvPr>
        </p:nvSpPr>
        <p:spPr>
          <a:xfrm>
            <a:off x="84221" y="949902"/>
            <a:ext cx="8813593" cy="2175853"/>
          </a:xfrm>
        </p:spPr>
        <p:txBody>
          <a:bodyPr/>
          <a:lstStyle/>
          <a:p>
            <a:pPr marL="0" indent="0">
              <a:buNone/>
            </a:pPr>
            <a:r>
              <a:rPr lang="es-ES" sz="1800" dirty="0"/>
              <a:t>Dos protocolos de agregación de enlaces comunes son </a:t>
            </a:r>
            <a:r>
              <a:rPr lang="en-US" sz="1800" dirty="0"/>
              <a:t>Link Aggregation Control Protocol (LACP) y Port Aggregation Protocol (PAgP). </a:t>
            </a:r>
          </a:p>
          <a:p>
            <a:pPr lvl="1">
              <a:buFont typeface="Arial" panose="020B0604020202020204" pitchFamily="34" charset="0"/>
              <a:buChar char="•"/>
            </a:pPr>
            <a:r>
              <a:rPr lang="es-ES" sz="1800" dirty="0" err="1"/>
              <a:t>PAgP</a:t>
            </a:r>
            <a:r>
              <a:rPr lang="es-ES" sz="1800" dirty="0"/>
              <a:t> es propiedad de Cisco y fue desarrollado por primera vez.</a:t>
            </a:r>
          </a:p>
          <a:p>
            <a:pPr lvl="1">
              <a:buFont typeface="Arial" panose="020B0604020202020204" pitchFamily="34" charset="0"/>
              <a:buChar char="•"/>
            </a:pPr>
            <a:r>
              <a:rPr lang="es-ES" sz="1800" dirty="0"/>
              <a:t>LACP se creó como un estándar industrial abierto.</a:t>
            </a:r>
          </a:p>
          <a:p>
            <a:pPr lvl="1">
              <a:buFont typeface="Arial" panose="020B0604020202020204" pitchFamily="34" charset="0"/>
              <a:buChar char="•"/>
            </a:pPr>
            <a:r>
              <a:rPr lang="es-ES" sz="1800" dirty="0"/>
              <a:t>Todos los enlaces de miembros deben participar en el </a:t>
            </a:r>
            <a:r>
              <a:rPr lang="es-ES" sz="1800" u="sng" dirty="0"/>
              <a:t>mismo protocolo </a:t>
            </a:r>
            <a:r>
              <a:rPr lang="es-ES" sz="1800" dirty="0"/>
              <a:t>en los conmutadores locales y remotos.</a:t>
            </a:r>
            <a:endParaRPr lang="en-US" sz="1800" dirty="0"/>
          </a:p>
        </p:txBody>
      </p:sp>
    </p:spTree>
    <p:extLst>
      <p:ext uri="{BB962C8B-B14F-4D97-AF65-F5344CB8AC3E}">
        <p14:creationId xmlns:p14="http://schemas.microsoft.com/office/powerpoint/2010/main" val="162409876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897815" cy="661737"/>
          </a:xfrm>
        </p:spPr>
        <p:txBody>
          <a:bodyPr/>
          <a:lstStyle/>
          <a:p>
            <a:r>
              <a:rPr lang="en-US" sz="1600" dirty="0"/>
              <a:t>EtherChannel Bundle</a:t>
            </a:r>
            <a:br>
              <a:rPr lang="en-US" dirty="0"/>
            </a:br>
            <a:r>
              <a:rPr lang="en-US" dirty="0" err="1"/>
              <a:t>PAgP</a:t>
            </a:r>
            <a:r>
              <a:rPr lang="en-US" dirty="0"/>
              <a:t> Port Modes</a:t>
            </a:r>
          </a:p>
        </p:txBody>
      </p:sp>
      <p:sp>
        <p:nvSpPr>
          <p:cNvPr id="2" name="Content Placeholder 1"/>
          <p:cNvSpPr>
            <a:spLocks noGrp="1"/>
          </p:cNvSpPr>
          <p:nvPr>
            <p:ph idx="1"/>
          </p:nvPr>
        </p:nvSpPr>
        <p:spPr>
          <a:xfrm>
            <a:off x="84221" y="837915"/>
            <a:ext cx="8813593" cy="661737"/>
          </a:xfrm>
        </p:spPr>
        <p:txBody>
          <a:bodyPr/>
          <a:lstStyle/>
          <a:p>
            <a:pPr marL="0" indent="0">
              <a:buNone/>
            </a:pPr>
            <a:r>
              <a:rPr lang="es-ES" sz="1600" dirty="0" err="1"/>
              <a:t>PAgP</a:t>
            </a:r>
            <a:r>
              <a:rPr lang="es-ES" sz="1600" dirty="0"/>
              <a:t> anuncia mensajes con la dirección MAC de multidifusión 0100:0CCC:CCCC y el código de protocolo 0x0104. </a:t>
            </a:r>
            <a:r>
              <a:rPr lang="es-ES" sz="1600" dirty="0" err="1"/>
              <a:t>PAgP</a:t>
            </a:r>
            <a:r>
              <a:rPr lang="es-ES" sz="1600" dirty="0"/>
              <a:t> puede funcionar en dos modos:</a:t>
            </a:r>
            <a:endParaRPr lang="en-US" sz="1600" dirty="0"/>
          </a:p>
        </p:txBody>
      </p:sp>
      <p:graphicFrame>
        <p:nvGraphicFramePr>
          <p:cNvPr id="4" name="Table 3"/>
          <p:cNvGraphicFramePr>
            <a:graphicFrameLocks noGrp="1"/>
          </p:cNvGraphicFramePr>
          <p:nvPr>
            <p:extLst>
              <p:ext uri="{D42A27DB-BD31-4B8C-83A1-F6EECF244321}">
                <p14:modId xmlns:p14="http://schemas.microsoft.com/office/powerpoint/2010/main" val="1179189875"/>
              </p:ext>
            </p:extLst>
          </p:nvPr>
        </p:nvGraphicFramePr>
        <p:xfrm>
          <a:off x="84221" y="1675830"/>
          <a:ext cx="8813593" cy="2998090"/>
        </p:xfrm>
        <a:graphic>
          <a:graphicData uri="http://schemas.openxmlformats.org/drawingml/2006/table">
            <a:tbl>
              <a:tblPr firstRow="1" bandRow="1">
                <a:tableStyleId>{5C22544A-7EE6-4342-B048-85BDC9FD1C3A}</a:tableStyleId>
              </a:tblPr>
              <a:tblGrid>
                <a:gridCol w="1847524">
                  <a:extLst>
                    <a:ext uri="{9D8B030D-6E8A-4147-A177-3AD203B41FA5}">
                      <a16:colId xmlns:a16="http://schemas.microsoft.com/office/drawing/2014/main" val="811066297"/>
                    </a:ext>
                  </a:extLst>
                </a:gridCol>
                <a:gridCol w="6966069">
                  <a:extLst>
                    <a:ext uri="{9D8B030D-6E8A-4147-A177-3AD203B41FA5}">
                      <a16:colId xmlns:a16="http://schemas.microsoft.com/office/drawing/2014/main" val="3519672147"/>
                    </a:ext>
                  </a:extLst>
                </a:gridCol>
              </a:tblGrid>
              <a:tr h="376810">
                <a:tc>
                  <a:txBody>
                    <a:bodyPr/>
                    <a:lstStyle/>
                    <a:p>
                      <a:r>
                        <a:rPr lang="en-US" dirty="0"/>
                        <a:t>PAgP</a:t>
                      </a:r>
                      <a:r>
                        <a:rPr lang="en-US" baseline="0" dirty="0"/>
                        <a:t> Port Modes</a:t>
                      </a:r>
                      <a:endParaRPr lang="en-US" dirty="0"/>
                    </a:p>
                  </a:txBody>
                  <a:tcPr/>
                </a:tc>
                <a:tc>
                  <a:txBody>
                    <a:bodyPr/>
                    <a:lstStyle/>
                    <a:p>
                      <a:r>
                        <a:rPr lang="en-US" dirty="0" err="1"/>
                        <a:t>Descripcion</a:t>
                      </a:r>
                      <a:endParaRPr lang="en-US" dirty="0"/>
                    </a:p>
                  </a:txBody>
                  <a:tcPr/>
                </a:tc>
                <a:extLst>
                  <a:ext uri="{0D108BD9-81ED-4DB2-BD59-A6C34878D82A}">
                    <a16:rowId xmlns:a16="http://schemas.microsoft.com/office/drawing/2014/main" val="1688391732"/>
                  </a:ext>
                </a:extLst>
              </a:tr>
              <a:tr h="376810">
                <a:tc>
                  <a:txBody>
                    <a:bodyPr/>
                    <a:lstStyle/>
                    <a:p>
                      <a:r>
                        <a:rPr lang="en-US" sz="1600" dirty="0">
                          <a:solidFill>
                            <a:srgbClr val="000000"/>
                          </a:solidFill>
                        </a:rPr>
                        <a:t>Auto</a:t>
                      </a:r>
                    </a:p>
                  </a:txBody>
                  <a:tcPr/>
                </a:tc>
                <a:tc>
                  <a:txBody>
                    <a:bodyPr/>
                    <a:lstStyle/>
                    <a:p>
                      <a:pPr marL="285750" indent="-285750">
                        <a:buFont typeface="Arial" panose="020B0604020202020204" pitchFamily="34" charset="0"/>
                        <a:buChar char="•"/>
                      </a:pPr>
                      <a:r>
                        <a:rPr lang="es-ES" sz="1600" dirty="0">
                          <a:solidFill>
                            <a:srgbClr val="000000"/>
                          </a:solidFill>
                        </a:rPr>
                        <a:t>La interfaz no inicia el establecimiento de un EtherChannel y no transmite paquetes </a:t>
                      </a:r>
                      <a:r>
                        <a:rPr lang="es-ES" sz="1600" dirty="0" err="1">
                          <a:solidFill>
                            <a:srgbClr val="000000"/>
                          </a:solidFill>
                        </a:rPr>
                        <a:t>PAgP</a:t>
                      </a:r>
                      <a:r>
                        <a:rPr lang="es-ES" sz="1600" dirty="0">
                          <a:solidFill>
                            <a:srgbClr val="000000"/>
                          </a:solidFill>
                        </a:rPr>
                        <a:t> fuera de él.</a:t>
                      </a:r>
                    </a:p>
                    <a:p>
                      <a:pPr marL="285750" indent="-285750">
                        <a:buFont typeface="Arial" panose="020B0604020202020204" pitchFamily="34" charset="0"/>
                        <a:buChar char="•"/>
                      </a:pPr>
                      <a:r>
                        <a:rPr lang="es-ES" sz="1600" dirty="0">
                          <a:solidFill>
                            <a:srgbClr val="000000"/>
                          </a:solidFill>
                        </a:rPr>
                        <a:t>Si se recibe un paquete </a:t>
                      </a:r>
                      <a:r>
                        <a:rPr lang="es-ES" sz="1600" dirty="0" err="1">
                          <a:solidFill>
                            <a:srgbClr val="000000"/>
                          </a:solidFill>
                        </a:rPr>
                        <a:t>PAgP</a:t>
                      </a:r>
                      <a:r>
                        <a:rPr lang="es-ES" sz="1600" dirty="0">
                          <a:solidFill>
                            <a:srgbClr val="000000"/>
                          </a:solidFill>
                        </a:rPr>
                        <a:t> desde el conmutador remoto, esta interfaz responde y luego puede establecer una adyacencia </a:t>
                      </a:r>
                      <a:r>
                        <a:rPr lang="es-ES" sz="1600" dirty="0" err="1">
                          <a:solidFill>
                            <a:srgbClr val="000000"/>
                          </a:solidFill>
                        </a:rPr>
                        <a:t>PAgP</a:t>
                      </a:r>
                      <a:r>
                        <a:rPr lang="es-ES" sz="1600" dirty="0">
                          <a:solidFill>
                            <a:srgbClr val="000000"/>
                          </a:solidFill>
                        </a:rPr>
                        <a:t>.</a:t>
                      </a:r>
                    </a:p>
                    <a:p>
                      <a:pPr marL="285750" indent="-285750">
                        <a:buFont typeface="Arial" panose="020B0604020202020204" pitchFamily="34" charset="0"/>
                        <a:buChar char="•"/>
                      </a:pPr>
                      <a:r>
                        <a:rPr lang="es-ES" sz="1600" dirty="0">
                          <a:solidFill>
                            <a:srgbClr val="000000"/>
                          </a:solidFill>
                        </a:rPr>
                        <a:t>Si ambos dispositivos son </a:t>
                      </a:r>
                      <a:r>
                        <a:rPr lang="es-ES" sz="1600" dirty="0" err="1">
                          <a:solidFill>
                            <a:srgbClr val="000000"/>
                          </a:solidFill>
                        </a:rPr>
                        <a:t>PAgP</a:t>
                      </a:r>
                      <a:r>
                        <a:rPr lang="es-ES" sz="1600" dirty="0">
                          <a:solidFill>
                            <a:srgbClr val="000000"/>
                          </a:solidFill>
                        </a:rPr>
                        <a:t> automáticos, no se forma una adyacencia </a:t>
                      </a:r>
                      <a:r>
                        <a:rPr lang="es-ES" sz="1600" dirty="0" err="1">
                          <a:solidFill>
                            <a:srgbClr val="000000"/>
                          </a:solidFill>
                        </a:rPr>
                        <a:t>PAgP</a:t>
                      </a:r>
                      <a:r>
                        <a:rPr lang="es-ES" sz="1600" dirty="0">
                          <a:solidFill>
                            <a:srgbClr val="000000"/>
                          </a:solidFill>
                        </a:rPr>
                        <a:t>.</a:t>
                      </a:r>
                      <a:endParaRPr lang="en-US" sz="1600" dirty="0">
                        <a:solidFill>
                          <a:srgbClr val="000000"/>
                        </a:solidFill>
                      </a:endParaRPr>
                    </a:p>
                  </a:txBody>
                  <a:tcPr/>
                </a:tc>
                <a:extLst>
                  <a:ext uri="{0D108BD9-81ED-4DB2-BD59-A6C34878D82A}">
                    <a16:rowId xmlns:a16="http://schemas.microsoft.com/office/drawing/2014/main" val="1771896228"/>
                  </a:ext>
                </a:extLst>
              </a:tr>
              <a:tr h="376810">
                <a:tc>
                  <a:txBody>
                    <a:bodyPr/>
                    <a:lstStyle/>
                    <a:p>
                      <a:r>
                        <a:rPr lang="en-US" sz="1600" dirty="0">
                          <a:solidFill>
                            <a:srgbClr val="000000"/>
                          </a:solidFill>
                        </a:rPr>
                        <a:t>Desirable</a:t>
                      </a:r>
                    </a:p>
                  </a:txBody>
                  <a:tcPr/>
                </a:tc>
                <a:tc>
                  <a:txBody>
                    <a:bodyPr/>
                    <a:lstStyle/>
                    <a:p>
                      <a:pPr marL="285750" indent="-285750">
                        <a:buFont typeface="Arial" panose="020B0604020202020204" pitchFamily="34" charset="0"/>
                        <a:buChar char="•"/>
                      </a:pPr>
                      <a:r>
                        <a:rPr lang="es-ES" sz="1600" dirty="0">
                          <a:solidFill>
                            <a:srgbClr val="000000"/>
                          </a:solidFill>
                        </a:rPr>
                        <a:t>Una interfaz intenta establecer un EtherChannel y transmitir paquetes </a:t>
                      </a:r>
                      <a:r>
                        <a:rPr lang="es-ES" sz="1600" dirty="0" err="1">
                          <a:solidFill>
                            <a:srgbClr val="000000"/>
                          </a:solidFill>
                        </a:rPr>
                        <a:t>PAgP</a:t>
                      </a:r>
                      <a:r>
                        <a:rPr lang="es-ES" sz="1600" dirty="0">
                          <a:solidFill>
                            <a:srgbClr val="000000"/>
                          </a:solidFill>
                        </a:rPr>
                        <a:t> desde él.</a:t>
                      </a:r>
                    </a:p>
                    <a:p>
                      <a:pPr marL="285750" indent="-285750">
                        <a:buFont typeface="Arial" panose="020B0604020202020204" pitchFamily="34" charset="0"/>
                        <a:buChar char="•"/>
                      </a:pPr>
                      <a:r>
                        <a:rPr lang="es-ES" sz="1600" dirty="0">
                          <a:solidFill>
                            <a:srgbClr val="000000"/>
                          </a:solidFill>
                        </a:rPr>
                        <a:t>Las interfaces </a:t>
                      </a:r>
                      <a:r>
                        <a:rPr lang="es-ES" sz="1600" dirty="0" err="1">
                          <a:solidFill>
                            <a:srgbClr val="000000"/>
                          </a:solidFill>
                        </a:rPr>
                        <a:t>PAgP</a:t>
                      </a:r>
                      <a:r>
                        <a:rPr lang="es-ES" sz="1600" dirty="0">
                          <a:solidFill>
                            <a:srgbClr val="000000"/>
                          </a:solidFill>
                        </a:rPr>
                        <a:t> activas pueden establecer una adyacencia </a:t>
                      </a:r>
                      <a:r>
                        <a:rPr lang="es-ES" sz="1600" dirty="0" err="1">
                          <a:solidFill>
                            <a:srgbClr val="000000"/>
                          </a:solidFill>
                        </a:rPr>
                        <a:t>PAgP</a:t>
                      </a:r>
                      <a:r>
                        <a:rPr lang="es-ES" sz="1600" dirty="0">
                          <a:solidFill>
                            <a:srgbClr val="000000"/>
                          </a:solidFill>
                        </a:rPr>
                        <a:t> solo si la interfaz remota está configurada en auto o </a:t>
                      </a:r>
                      <a:r>
                        <a:rPr lang="en-US" sz="1600" b="0" i="0" u="none" strike="noStrike" kern="1200" baseline="0" dirty="0">
                          <a:solidFill>
                            <a:srgbClr val="000000"/>
                          </a:solidFill>
                          <a:latin typeface="+mn-lt"/>
                          <a:ea typeface="+mn-ea"/>
                          <a:cs typeface="+mn-cs"/>
                        </a:rPr>
                        <a:t>desirable</a:t>
                      </a:r>
                      <a:endParaRPr lang="en-US" sz="1600" dirty="0">
                        <a:solidFill>
                          <a:srgbClr val="000000"/>
                        </a:solidFill>
                      </a:endParaRPr>
                    </a:p>
                  </a:txBody>
                  <a:tcPr/>
                </a:tc>
                <a:extLst>
                  <a:ext uri="{0D108BD9-81ED-4DB2-BD59-A6C34878D82A}">
                    <a16:rowId xmlns:a16="http://schemas.microsoft.com/office/drawing/2014/main" val="1236855988"/>
                  </a:ext>
                </a:extLst>
              </a:tr>
            </a:tbl>
          </a:graphicData>
        </a:graphic>
      </p:graphicFrame>
    </p:spTree>
    <p:extLst>
      <p:ext uri="{BB962C8B-B14F-4D97-AF65-F5344CB8AC3E}">
        <p14:creationId xmlns:p14="http://schemas.microsoft.com/office/powerpoint/2010/main" val="1419558595"/>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897815" cy="661737"/>
          </a:xfrm>
        </p:spPr>
        <p:txBody>
          <a:bodyPr/>
          <a:lstStyle/>
          <a:p>
            <a:r>
              <a:rPr lang="en-US" sz="1600" dirty="0"/>
              <a:t>EtherChannel Bundle</a:t>
            </a:r>
            <a:br>
              <a:rPr lang="en-US" dirty="0"/>
            </a:br>
            <a:r>
              <a:rPr lang="en-US" dirty="0"/>
              <a:t>LACP Port Modes</a:t>
            </a:r>
          </a:p>
        </p:txBody>
      </p:sp>
      <p:sp>
        <p:nvSpPr>
          <p:cNvPr id="2" name="Content Placeholder 1"/>
          <p:cNvSpPr>
            <a:spLocks noGrp="1"/>
          </p:cNvSpPr>
          <p:nvPr>
            <p:ph idx="1"/>
          </p:nvPr>
        </p:nvSpPr>
        <p:spPr>
          <a:xfrm>
            <a:off x="84220" y="815352"/>
            <a:ext cx="8813593" cy="661737"/>
          </a:xfrm>
        </p:spPr>
        <p:txBody>
          <a:bodyPr/>
          <a:lstStyle/>
          <a:p>
            <a:pPr marL="0" indent="0">
              <a:buNone/>
            </a:pPr>
            <a:r>
              <a:rPr lang="es-ES" sz="1600" dirty="0"/>
              <a:t>LACP anuncia mensajes con la dirección MAC de multidifusión 0180:C200:0002. LACP puede funcionar en dos modos:</a:t>
            </a:r>
            <a:endParaRPr lang="en-US" sz="1600" dirty="0"/>
          </a:p>
        </p:txBody>
      </p:sp>
      <p:graphicFrame>
        <p:nvGraphicFramePr>
          <p:cNvPr id="4" name="Table 3"/>
          <p:cNvGraphicFramePr>
            <a:graphicFrameLocks noGrp="1"/>
          </p:cNvGraphicFramePr>
          <p:nvPr>
            <p:extLst>
              <p:ext uri="{D42A27DB-BD31-4B8C-83A1-F6EECF244321}">
                <p14:modId xmlns:p14="http://schemas.microsoft.com/office/powerpoint/2010/main" val="1951629708"/>
              </p:ext>
            </p:extLst>
          </p:nvPr>
        </p:nvGraphicFramePr>
        <p:xfrm>
          <a:off x="84220" y="1630705"/>
          <a:ext cx="8813593" cy="2998090"/>
        </p:xfrm>
        <a:graphic>
          <a:graphicData uri="http://schemas.openxmlformats.org/drawingml/2006/table">
            <a:tbl>
              <a:tblPr firstRow="1" bandRow="1">
                <a:tableStyleId>{5C22544A-7EE6-4342-B048-85BDC9FD1C3A}</a:tableStyleId>
              </a:tblPr>
              <a:tblGrid>
                <a:gridCol w="1847524">
                  <a:extLst>
                    <a:ext uri="{9D8B030D-6E8A-4147-A177-3AD203B41FA5}">
                      <a16:colId xmlns:a16="http://schemas.microsoft.com/office/drawing/2014/main" val="811066297"/>
                    </a:ext>
                  </a:extLst>
                </a:gridCol>
                <a:gridCol w="6966069">
                  <a:extLst>
                    <a:ext uri="{9D8B030D-6E8A-4147-A177-3AD203B41FA5}">
                      <a16:colId xmlns:a16="http://schemas.microsoft.com/office/drawing/2014/main" val="3519672147"/>
                    </a:ext>
                  </a:extLst>
                </a:gridCol>
              </a:tblGrid>
              <a:tr h="376810">
                <a:tc>
                  <a:txBody>
                    <a:bodyPr/>
                    <a:lstStyle/>
                    <a:p>
                      <a:r>
                        <a:rPr lang="en-US" dirty="0"/>
                        <a:t>LACP</a:t>
                      </a:r>
                      <a:r>
                        <a:rPr lang="en-US" baseline="0" dirty="0"/>
                        <a:t> Port Modes</a:t>
                      </a:r>
                      <a:endParaRPr lang="en-US" dirty="0"/>
                    </a:p>
                  </a:txBody>
                  <a:tcPr/>
                </a:tc>
                <a:tc>
                  <a:txBody>
                    <a:bodyPr/>
                    <a:lstStyle/>
                    <a:p>
                      <a:pPr marL="0" indent="0">
                        <a:buFont typeface="Arial" panose="020B0604020202020204" pitchFamily="34" charset="0"/>
                        <a:buNone/>
                      </a:pPr>
                      <a:r>
                        <a:rPr lang="en-US" dirty="0" err="1"/>
                        <a:t>Descriptcion</a:t>
                      </a:r>
                      <a:endParaRPr lang="en-US" dirty="0"/>
                    </a:p>
                  </a:txBody>
                  <a:tcPr/>
                </a:tc>
                <a:extLst>
                  <a:ext uri="{0D108BD9-81ED-4DB2-BD59-A6C34878D82A}">
                    <a16:rowId xmlns:a16="http://schemas.microsoft.com/office/drawing/2014/main" val="1688391732"/>
                  </a:ext>
                </a:extLst>
              </a:tr>
              <a:tr h="376810">
                <a:tc>
                  <a:txBody>
                    <a:bodyPr/>
                    <a:lstStyle/>
                    <a:p>
                      <a:r>
                        <a:rPr lang="en-US" sz="1600" dirty="0">
                          <a:solidFill>
                            <a:srgbClr val="000000"/>
                          </a:solidFill>
                        </a:rPr>
                        <a:t>Passive</a:t>
                      </a:r>
                    </a:p>
                  </a:txBody>
                  <a:tcPr/>
                </a:tc>
                <a:tc>
                  <a:txBody>
                    <a:bodyPr/>
                    <a:lstStyle/>
                    <a:p>
                      <a:pPr marL="285750" indent="-285750">
                        <a:buFont typeface="Arial" panose="020B0604020202020204" pitchFamily="34" charset="0"/>
                        <a:buChar char="•"/>
                      </a:pPr>
                      <a:r>
                        <a:rPr lang="es-ES" sz="1600" dirty="0">
                          <a:solidFill>
                            <a:srgbClr val="000000"/>
                          </a:solidFill>
                        </a:rPr>
                        <a:t>Una interfaz no inicia el establecimiento de un EtherChannel y no transmite paquetes LACP fuera de él.</a:t>
                      </a:r>
                    </a:p>
                    <a:p>
                      <a:pPr marL="285750" indent="-285750">
                        <a:buFont typeface="Arial" panose="020B0604020202020204" pitchFamily="34" charset="0"/>
                        <a:buChar char="•"/>
                      </a:pPr>
                      <a:r>
                        <a:rPr lang="es-ES" sz="1600" dirty="0">
                          <a:solidFill>
                            <a:srgbClr val="000000"/>
                          </a:solidFill>
                        </a:rPr>
                        <a:t>Si se recibe un paquete LACP desde el conmutador remoto, esta interfaz responde y luego puede establecer una adyacencia LACP.</a:t>
                      </a:r>
                    </a:p>
                    <a:p>
                      <a:pPr marL="285750" indent="-285750">
                        <a:buFont typeface="Arial" panose="020B0604020202020204" pitchFamily="34" charset="0"/>
                        <a:buChar char="•"/>
                      </a:pPr>
                      <a:r>
                        <a:rPr lang="es-ES" sz="1600" dirty="0">
                          <a:solidFill>
                            <a:srgbClr val="000000"/>
                          </a:solidFill>
                        </a:rPr>
                        <a:t>Si ambos dispositivos son LACP pasivos, no se forma una adyacencia LACP.</a:t>
                      </a:r>
                      <a:endParaRPr lang="en-US" sz="1600" dirty="0">
                        <a:solidFill>
                          <a:srgbClr val="000000"/>
                        </a:solidFill>
                      </a:endParaRPr>
                    </a:p>
                  </a:txBody>
                  <a:tcPr/>
                </a:tc>
                <a:extLst>
                  <a:ext uri="{0D108BD9-81ED-4DB2-BD59-A6C34878D82A}">
                    <a16:rowId xmlns:a16="http://schemas.microsoft.com/office/drawing/2014/main" val="1771896228"/>
                  </a:ext>
                </a:extLst>
              </a:tr>
              <a:tr h="376810">
                <a:tc>
                  <a:txBody>
                    <a:bodyPr/>
                    <a:lstStyle/>
                    <a:p>
                      <a:r>
                        <a:rPr lang="en-US" sz="1600" dirty="0">
                          <a:solidFill>
                            <a:srgbClr val="000000"/>
                          </a:solidFill>
                        </a:rPr>
                        <a:t>Active</a:t>
                      </a:r>
                    </a:p>
                  </a:txBody>
                  <a:tcPr/>
                </a:tc>
                <a:tc>
                  <a:txBody>
                    <a:bodyPr/>
                    <a:lstStyle/>
                    <a:p>
                      <a:pPr marL="285750" indent="-285750">
                        <a:buFont typeface="Arial" panose="020B0604020202020204" pitchFamily="34" charset="0"/>
                        <a:buChar char="•"/>
                      </a:pPr>
                      <a:r>
                        <a:rPr lang="es-ES" sz="1600" dirty="0">
                          <a:solidFill>
                            <a:srgbClr val="000000"/>
                          </a:solidFill>
                        </a:rPr>
                        <a:t>Una interfaz intenta establecer un EtherChannel y transmitir paquetes LACP desde él.</a:t>
                      </a:r>
                    </a:p>
                    <a:p>
                      <a:pPr marL="285750" indent="-285750">
                        <a:buFont typeface="Arial" panose="020B0604020202020204" pitchFamily="34" charset="0"/>
                        <a:buChar char="•"/>
                      </a:pPr>
                      <a:r>
                        <a:rPr lang="es-ES" sz="1600" dirty="0">
                          <a:solidFill>
                            <a:srgbClr val="000000"/>
                          </a:solidFill>
                        </a:rPr>
                        <a:t>Las interfaces LACP activas pueden establecer una adyacencia LACP solo si la interfaz remota está configurada como activa o pasiva.</a:t>
                      </a:r>
                      <a:endParaRPr lang="en-US" sz="1600" dirty="0">
                        <a:solidFill>
                          <a:srgbClr val="000000"/>
                        </a:solidFill>
                      </a:endParaRPr>
                    </a:p>
                  </a:txBody>
                  <a:tcPr/>
                </a:tc>
                <a:extLst>
                  <a:ext uri="{0D108BD9-81ED-4DB2-BD59-A6C34878D82A}">
                    <a16:rowId xmlns:a16="http://schemas.microsoft.com/office/drawing/2014/main" val="1236855988"/>
                  </a:ext>
                </a:extLst>
              </a:tr>
            </a:tbl>
          </a:graphicData>
        </a:graphic>
      </p:graphicFrame>
    </p:spTree>
    <p:extLst>
      <p:ext uri="{BB962C8B-B14F-4D97-AF65-F5344CB8AC3E}">
        <p14:creationId xmlns:p14="http://schemas.microsoft.com/office/powerpoint/2010/main" val="3375105099"/>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897815" cy="661737"/>
          </a:xfrm>
        </p:spPr>
        <p:txBody>
          <a:bodyPr/>
          <a:lstStyle/>
          <a:p>
            <a:r>
              <a:rPr lang="en-US" sz="1600" dirty="0"/>
              <a:t>EtherChannel Bundle</a:t>
            </a:r>
            <a:br>
              <a:rPr lang="en-US" dirty="0"/>
            </a:br>
            <a:r>
              <a:rPr lang="en-US" dirty="0" err="1"/>
              <a:t>Configuracion</a:t>
            </a:r>
            <a:r>
              <a:rPr lang="en-US" dirty="0"/>
              <a:t> EtherChannel</a:t>
            </a:r>
          </a:p>
        </p:txBody>
      </p:sp>
      <p:sp>
        <p:nvSpPr>
          <p:cNvPr id="2" name="Content Placeholder 1"/>
          <p:cNvSpPr>
            <a:spLocks noGrp="1"/>
          </p:cNvSpPr>
          <p:nvPr>
            <p:ph idx="1"/>
          </p:nvPr>
        </p:nvSpPr>
        <p:spPr>
          <a:xfrm>
            <a:off x="93429" y="721590"/>
            <a:ext cx="8957142" cy="3942709"/>
          </a:xfrm>
        </p:spPr>
        <p:txBody>
          <a:bodyPr/>
          <a:lstStyle/>
          <a:p>
            <a:pPr marL="0" indent="0">
              <a:buNone/>
            </a:pPr>
            <a:r>
              <a:rPr lang="es-ES" sz="1600" dirty="0"/>
              <a:t>Es posible configurar </a:t>
            </a:r>
            <a:r>
              <a:rPr lang="es-ES" sz="1600" dirty="0" err="1"/>
              <a:t>EtherChannels</a:t>
            </a:r>
            <a:r>
              <a:rPr lang="es-ES" sz="1600" dirty="0"/>
              <a:t> ingresando al modo de configuración de interfaz para las interfaces miembro y asignándolas a una ID de EtherChannel y configurando el modo apropiado</a:t>
            </a:r>
            <a:r>
              <a:rPr lang="en-US" sz="1600" dirty="0"/>
              <a:t>: </a:t>
            </a:r>
          </a:p>
          <a:p>
            <a:pPr>
              <a:buFont typeface="Arial" panose="020B0604020202020204" pitchFamily="34" charset="0"/>
              <a:buChar char="•"/>
            </a:pPr>
            <a:r>
              <a:rPr lang="en-US" sz="1600" b="1" dirty="0"/>
              <a:t>Static EtherChannel: </a:t>
            </a:r>
            <a:r>
              <a:rPr lang="es-ES" sz="1600" dirty="0"/>
              <a:t>un EtherChannel estático se configura con el comando de parámetro de interfaz </a:t>
            </a:r>
            <a:r>
              <a:rPr lang="en-US" sz="1600" b="1" dirty="0"/>
              <a:t>channel-group </a:t>
            </a:r>
            <a:r>
              <a:rPr lang="en-US" sz="1600" i="1" dirty="0"/>
              <a:t>etherchannel-id </a:t>
            </a:r>
            <a:r>
              <a:rPr lang="en-US" sz="1600" b="1" dirty="0"/>
              <a:t>mode on</a:t>
            </a:r>
            <a:r>
              <a:rPr lang="en-US" sz="1600" dirty="0"/>
              <a:t>.</a:t>
            </a:r>
          </a:p>
          <a:p>
            <a:pPr>
              <a:buFont typeface="Arial" panose="020B0604020202020204" pitchFamily="34" charset="0"/>
              <a:buChar char="•"/>
            </a:pPr>
            <a:r>
              <a:rPr lang="en-US" sz="1600" b="1" dirty="0"/>
              <a:t>LACP EtherChannel: </a:t>
            </a:r>
            <a:r>
              <a:rPr lang="en-US" sz="1600" dirty="0"/>
              <a:t>Un LACP EtherChannel se </a:t>
            </a:r>
            <a:r>
              <a:rPr lang="en-US" sz="1600" dirty="0" err="1"/>
              <a:t>configura</a:t>
            </a:r>
            <a:r>
              <a:rPr lang="en-US" sz="1600" dirty="0"/>
              <a:t> con el commando  </a:t>
            </a:r>
            <a:r>
              <a:rPr lang="en-US" sz="1600" b="1" dirty="0"/>
              <a:t>channel-group </a:t>
            </a:r>
            <a:r>
              <a:rPr lang="en-US" sz="1600" i="1" dirty="0"/>
              <a:t>etherchannel-id </a:t>
            </a:r>
            <a:r>
              <a:rPr lang="en-US" sz="1600" b="1" dirty="0"/>
              <a:t>mode </a:t>
            </a:r>
            <a:r>
              <a:rPr lang="en-US" sz="1600" dirty="0"/>
              <a:t>{</a:t>
            </a:r>
            <a:r>
              <a:rPr lang="en-US" sz="1600" b="1" dirty="0"/>
              <a:t>active </a:t>
            </a:r>
            <a:r>
              <a:rPr lang="en-US" sz="1600" dirty="0"/>
              <a:t>| </a:t>
            </a:r>
            <a:r>
              <a:rPr lang="en-US" sz="1600" b="1" dirty="0"/>
              <a:t>passive</a:t>
            </a:r>
            <a:r>
              <a:rPr lang="en-US" sz="1600" dirty="0"/>
              <a:t>}.</a:t>
            </a:r>
          </a:p>
          <a:p>
            <a:pPr>
              <a:buFont typeface="Arial" panose="020B0604020202020204" pitchFamily="34" charset="0"/>
              <a:buChar char="•"/>
            </a:pPr>
            <a:r>
              <a:rPr lang="en-US" sz="1600" b="1" dirty="0"/>
              <a:t>PAgP EtherChannel: </a:t>
            </a:r>
            <a:r>
              <a:rPr lang="en-US" sz="1600" dirty="0"/>
              <a:t>Un </a:t>
            </a:r>
            <a:r>
              <a:rPr lang="en-US" sz="1600" dirty="0" err="1"/>
              <a:t>PAgP</a:t>
            </a:r>
            <a:r>
              <a:rPr lang="en-US" sz="1600" dirty="0"/>
              <a:t> EtherChannel se </a:t>
            </a:r>
            <a:r>
              <a:rPr lang="en-US" sz="1600" dirty="0" err="1"/>
              <a:t>configura</a:t>
            </a:r>
            <a:r>
              <a:rPr lang="en-US" sz="1600" dirty="0"/>
              <a:t> con el </a:t>
            </a:r>
            <a:r>
              <a:rPr lang="en-US" sz="1600" dirty="0" err="1"/>
              <a:t>comando</a:t>
            </a:r>
            <a:r>
              <a:rPr lang="en-US" sz="1600" dirty="0"/>
              <a:t>   </a:t>
            </a:r>
            <a:r>
              <a:rPr lang="en-US" sz="1600" b="1" dirty="0"/>
              <a:t>channel-group </a:t>
            </a:r>
            <a:r>
              <a:rPr lang="en-US" sz="1600" i="1" dirty="0"/>
              <a:t>etherchannel-id </a:t>
            </a:r>
            <a:r>
              <a:rPr lang="en-US" sz="1600" b="1" dirty="0"/>
              <a:t>mode </a:t>
            </a:r>
            <a:r>
              <a:rPr lang="en-US" sz="1600" dirty="0"/>
              <a:t>{</a:t>
            </a:r>
            <a:r>
              <a:rPr lang="en-US" sz="1600" b="1" dirty="0"/>
              <a:t>auto </a:t>
            </a:r>
            <a:r>
              <a:rPr lang="en-US" sz="1600" dirty="0"/>
              <a:t>| </a:t>
            </a:r>
            <a:r>
              <a:rPr lang="en-US" sz="1600" b="1" dirty="0"/>
              <a:t>desirable</a:t>
            </a:r>
            <a:r>
              <a:rPr lang="en-US" sz="1600" dirty="0"/>
              <a:t>} [</a:t>
            </a:r>
            <a:r>
              <a:rPr lang="en-US" sz="1600" b="1" dirty="0"/>
              <a:t>non-silent</a:t>
            </a:r>
            <a:r>
              <a:rPr lang="en-US" sz="1600" dirty="0"/>
              <a:t>].</a:t>
            </a:r>
          </a:p>
          <a:p>
            <a:pPr lvl="1"/>
            <a:r>
              <a:rPr lang="es-ES" sz="1600" dirty="0"/>
              <a:t>De forma predeterminada, los puertos </a:t>
            </a:r>
            <a:r>
              <a:rPr lang="es-ES" sz="1600" dirty="0" err="1"/>
              <a:t>PAgP</a:t>
            </a:r>
            <a:r>
              <a:rPr lang="es-ES" sz="1600" dirty="0"/>
              <a:t> funcionan en </a:t>
            </a:r>
            <a:r>
              <a:rPr lang="es-ES" sz="1600" u="sng" dirty="0"/>
              <a:t>modo silencioso</a:t>
            </a:r>
            <a:r>
              <a:rPr lang="es-ES" sz="1600" dirty="0"/>
              <a:t>, lo que permite que un puerto establezca un EtherChannel con un dispositivo que no es compatible con </a:t>
            </a:r>
            <a:r>
              <a:rPr lang="es-ES" sz="1600" dirty="0" err="1"/>
              <a:t>PAgP</a:t>
            </a:r>
            <a:r>
              <a:rPr lang="es-ES" sz="1600" dirty="0"/>
              <a:t> y rara vez envía paquetes.</a:t>
            </a:r>
          </a:p>
          <a:p>
            <a:pPr lvl="1"/>
            <a:r>
              <a:rPr lang="es-ES" sz="1600" dirty="0"/>
              <a:t>El uso de la palabra clave </a:t>
            </a:r>
            <a:r>
              <a:rPr lang="en-US" sz="1600" b="1" dirty="0"/>
              <a:t>non-silent </a:t>
            </a:r>
            <a:r>
              <a:rPr lang="es-ES" sz="1600" dirty="0"/>
              <a:t>opcional requiere un puerto para recibir paquetes </a:t>
            </a:r>
            <a:r>
              <a:rPr lang="es-ES" sz="1600" dirty="0" err="1"/>
              <a:t>PAgP</a:t>
            </a:r>
            <a:r>
              <a:rPr lang="es-ES" sz="1600" dirty="0"/>
              <a:t> antes de agregarlos al EtherChannel, </a:t>
            </a:r>
            <a:r>
              <a:rPr lang="es-ES" sz="1600" u="sng" dirty="0"/>
              <a:t>lo cual se recomienda.</a:t>
            </a:r>
          </a:p>
          <a:p>
            <a:pPr lvl="1"/>
            <a:endParaRPr lang="en-US" sz="1600" dirty="0"/>
          </a:p>
        </p:txBody>
      </p:sp>
    </p:spTree>
    <p:extLst>
      <p:ext uri="{BB962C8B-B14F-4D97-AF65-F5344CB8AC3E}">
        <p14:creationId xmlns:p14="http://schemas.microsoft.com/office/powerpoint/2010/main" val="429388039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897815" cy="661737"/>
          </a:xfrm>
        </p:spPr>
        <p:txBody>
          <a:bodyPr/>
          <a:lstStyle/>
          <a:p>
            <a:r>
              <a:rPr lang="en-US" sz="1600" dirty="0"/>
              <a:t>EtherChannel Bundle</a:t>
            </a:r>
            <a:br>
              <a:rPr lang="en-US" dirty="0"/>
            </a:br>
            <a:r>
              <a:rPr lang="en-US" dirty="0" err="1"/>
              <a:t>Configuracion</a:t>
            </a:r>
            <a:r>
              <a:rPr lang="en-US" dirty="0"/>
              <a:t> EtherChannel (Cont.)</a:t>
            </a:r>
          </a:p>
        </p:txBody>
      </p:sp>
      <p:sp>
        <p:nvSpPr>
          <p:cNvPr id="2" name="Content Placeholder 1"/>
          <p:cNvSpPr>
            <a:spLocks noGrp="1"/>
          </p:cNvSpPr>
          <p:nvPr>
            <p:ph idx="1"/>
          </p:nvPr>
        </p:nvSpPr>
        <p:spPr>
          <a:xfrm>
            <a:off x="130520" y="850336"/>
            <a:ext cx="4534431" cy="2355851"/>
          </a:xfrm>
        </p:spPr>
        <p:txBody>
          <a:bodyPr/>
          <a:lstStyle/>
          <a:p>
            <a:pPr marL="0" indent="0">
              <a:buNone/>
            </a:pPr>
            <a:r>
              <a:rPr lang="es-ES" sz="1600" dirty="0"/>
              <a:t>Se debe considerar lo siguiente con la configuración de EtherChannel:</a:t>
            </a:r>
          </a:p>
          <a:p>
            <a:pPr>
              <a:buFont typeface="Arial" panose="020B0604020202020204" pitchFamily="34" charset="0"/>
              <a:buChar char="•"/>
            </a:pPr>
            <a:r>
              <a:rPr lang="es-ES" sz="1600" dirty="0"/>
              <a:t>Los ajustes de configuración para EtherChannel se colocan en el </a:t>
            </a:r>
            <a:r>
              <a:rPr lang="en-US" sz="1600" dirty="0"/>
              <a:t>port-channel interface </a:t>
            </a:r>
          </a:p>
          <a:p>
            <a:pPr>
              <a:buFont typeface="Arial" panose="020B0604020202020204" pitchFamily="34" charset="0"/>
              <a:buChar char="•"/>
            </a:pPr>
            <a:r>
              <a:rPr lang="es-ES" sz="1600" dirty="0"/>
              <a:t>Las interfaces miembro deben estar en la Capa 2 o Capa 3 apropiada (es decir, </a:t>
            </a:r>
            <a:r>
              <a:rPr lang="en-US" sz="1600" dirty="0"/>
              <a:t>no switch port </a:t>
            </a:r>
            <a:r>
              <a:rPr lang="es-ES" sz="1600" dirty="0"/>
              <a:t>) antes de asociarse con el </a:t>
            </a:r>
            <a:r>
              <a:rPr lang="es-ES" sz="1600" dirty="0" err="1"/>
              <a:t>port</a:t>
            </a:r>
            <a:r>
              <a:rPr lang="es-ES" sz="1600" dirty="0"/>
              <a:t> </a:t>
            </a:r>
            <a:r>
              <a:rPr lang="es-ES" sz="1600" dirty="0" err="1"/>
              <a:t>channels</a:t>
            </a:r>
            <a:endParaRPr lang="en-US" sz="1600" dirty="0"/>
          </a:p>
        </p:txBody>
      </p:sp>
      <p:pic>
        <p:nvPicPr>
          <p:cNvPr id="8" name="Picture 7">
            <a:extLst>
              <a:ext uri="{FF2B5EF4-FFF2-40B4-BE49-F238E27FC236}">
                <a16:creationId xmlns:a16="http://schemas.microsoft.com/office/drawing/2014/main" id="{F00E1E32-1421-6E4A-A4D1-07B8E61502D4}"/>
              </a:ext>
            </a:extLst>
          </p:cNvPr>
          <p:cNvPicPr>
            <a:picLocks noChangeAspect="1"/>
          </p:cNvPicPr>
          <p:nvPr/>
        </p:nvPicPr>
        <p:blipFill>
          <a:blip r:embed="rId2"/>
          <a:stretch>
            <a:fillRect/>
          </a:stretch>
        </p:blipFill>
        <p:spPr>
          <a:xfrm>
            <a:off x="4938450" y="850336"/>
            <a:ext cx="3650544" cy="1485107"/>
          </a:xfrm>
          <a:prstGeom prst="rect">
            <a:avLst/>
          </a:prstGeom>
        </p:spPr>
      </p:pic>
      <p:pic>
        <p:nvPicPr>
          <p:cNvPr id="6" name="Picture 5">
            <a:extLst>
              <a:ext uri="{FF2B5EF4-FFF2-40B4-BE49-F238E27FC236}">
                <a16:creationId xmlns:a16="http://schemas.microsoft.com/office/drawing/2014/main" id="{06E7AAE8-27F2-B54B-95F0-53F548700F3D}"/>
              </a:ext>
            </a:extLst>
          </p:cNvPr>
          <p:cNvPicPr>
            <a:picLocks noChangeAspect="1"/>
          </p:cNvPicPr>
          <p:nvPr/>
        </p:nvPicPr>
        <p:blipFill>
          <a:blip r:embed="rId3"/>
          <a:stretch>
            <a:fillRect/>
          </a:stretch>
        </p:blipFill>
        <p:spPr>
          <a:xfrm>
            <a:off x="4912606" y="1903615"/>
            <a:ext cx="3676388" cy="2635584"/>
          </a:xfrm>
          <a:prstGeom prst="rect">
            <a:avLst/>
          </a:prstGeom>
        </p:spPr>
      </p:pic>
    </p:spTree>
    <p:extLst>
      <p:ext uri="{BB962C8B-B14F-4D97-AF65-F5344CB8AC3E}">
        <p14:creationId xmlns:p14="http://schemas.microsoft.com/office/powerpoint/2010/main" val="177843833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4618652" cy="661737"/>
          </a:xfrm>
        </p:spPr>
        <p:txBody>
          <a:bodyPr/>
          <a:lstStyle/>
          <a:p>
            <a:r>
              <a:rPr lang="en-US" sz="1600" dirty="0"/>
              <a:t>EtherChannel Bundle</a:t>
            </a:r>
            <a:br>
              <a:rPr lang="en-US" dirty="0"/>
            </a:br>
            <a:r>
              <a:rPr lang="en-US" dirty="0" err="1"/>
              <a:t>Verificar</a:t>
            </a:r>
            <a:r>
              <a:rPr lang="en-US" dirty="0"/>
              <a:t> status Port-Channel</a:t>
            </a:r>
          </a:p>
        </p:txBody>
      </p:sp>
      <p:sp>
        <p:nvSpPr>
          <p:cNvPr id="2" name="Content Placeholder 1"/>
          <p:cNvSpPr>
            <a:spLocks noGrp="1"/>
          </p:cNvSpPr>
          <p:nvPr>
            <p:ph idx="1"/>
          </p:nvPr>
        </p:nvSpPr>
        <p:spPr>
          <a:xfrm>
            <a:off x="84221" y="780887"/>
            <a:ext cx="4534431" cy="3316551"/>
          </a:xfrm>
        </p:spPr>
        <p:txBody>
          <a:bodyPr/>
          <a:lstStyle/>
          <a:p>
            <a:pPr>
              <a:buFont typeface="Arial" panose="020B0604020202020204" pitchFamily="34" charset="0"/>
              <a:buChar char="•"/>
            </a:pPr>
            <a:r>
              <a:rPr lang="es-ES" sz="1600" dirty="0"/>
              <a:t>Como se muestra en el Ejemplo 5-9, el comando </a:t>
            </a:r>
            <a:r>
              <a:rPr lang="en-US" sz="1600" b="1" dirty="0"/>
              <a:t>show </a:t>
            </a:r>
            <a:r>
              <a:rPr lang="en-US" sz="1600" b="1" dirty="0" err="1"/>
              <a:t>etherchannel</a:t>
            </a:r>
            <a:r>
              <a:rPr lang="en-US" sz="1600" b="1" dirty="0"/>
              <a:t> summary </a:t>
            </a:r>
            <a:r>
              <a:rPr lang="es-ES" sz="1600" dirty="0"/>
              <a:t>proporciona una descripción general de todos los </a:t>
            </a:r>
            <a:r>
              <a:rPr lang="es-ES" sz="1600" dirty="0" err="1"/>
              <a:t>EtherChannels</a:t>
            </a:r>
            <a:r>
              <a:rPr lang="es-ES" sz="1600" dirty="0"/>
              <a:t> configurados, junto con el estado y el protocolo de agregación dinámica para cada uno.</a:t>
            </a:r>
          </a:p>
          <a:p>
            <a:pPr>
              <a:buFont typeface="Arial" panose="020B0604020202020204" pitchFamily="34" charset="0"/>
              <a:buChar char="•"/>
            </a:pPr>
            <a:r>
              <a:rPr lang="es-ES" sz="1600" dirty="0"/>
              <a:t>Al ver el resultado del comando </a:t>
            </a:r>
            <a:r>
              <a:rPr lang="en-US" sz="1600" b="1" dirty="0"/>
              <a:t>show </a:t>
            </a:r>
            <a:r>
              <a:rPr lang="en-US" sz="1600" b="1" dirty="0" err="1"/>
              <a:t>etherchannel</a:t>
            </a:r>
            <a:r>
              <a:rPr lang="en-US" sz="1600" b="1" dirty="0"/>
              <a:t> summary</a:t>
            </a:r>
            <a:r>
              <a:rPr lang="es-ES" sz="1600" dirty="0"/>
              <a:t>, lo primero que se debe verificar es el estado de EtherChannel, que aparece en la columna Port-</a:t>
            </a:r>
            <a:r>
              <a:rPr lang="es-ES" sz="1600" dirty="0" err="1"/>
              <a:t>channel</a:t>
            </a:r>
            <a:r>
              <a:rPr lang="es-ES" sz="1600" dirty="0"/>
              <a:t>.</a:t>
            </a:r>
          </a:p>
          <a:p>
            <a:pPr>
              <a:buFont typeface="Arial" panose="020B0604020202020204" pitchFamily="34" charset="0"/>
              <a:buChar char="•"/>
            </a:pPr>
            <a:r>
              <a:rPr lang="es-ES" sz="1600" dirty="0"/>
              <a:t>El estado debe ser SU, como se destaca en el Ejemplo 5-9.</a:t>
            </a:r>
            <a:endParaRPr lang="en-US" sz="1600" dirty="0"/>
          </a:p>
        </p:txBody>
      </p:sp>
      <p:sp>
        <p:nvSpPr>
          <p:cNvPr id="8" name="TextBox 7">
            <a:extLst>
              <a:ext uri="{FF2B5EF4-FFF2-40B4-BE49-F238E27FC236}">
                <a16:creationId xmlns:a16="http://schemas.microsoft.com/office/drawing/2014/main" id="{25269BF2-4D51-F443-A8D8-B1593DF0BFCA}"/>
              </a:ext>
            </a:extLst>
          </p:cNvPr>
          <p:cNvSpPr txBox="1"/>
          <p:nvPr/>
        </p:nvSpPr>
        <p:spPr>
          <a:xfrm>
            <a:off x="3139686" y="4097438"/>
            <a:ext cx="5792448" cy="830997"/>
          </a:xfrm>
          <a:prstGeom prst="rect">
            <a:avLst/>
          </a:prstGeom>
          <a:noFill/>
        </p:spPr>
        <p:txBody>
          <a:bodyPr wrap="square" rtlCol="0">
            <a:spAutoFit/>
          </a:bodyPr>
          <a:lstStyle/>
          <a:p>
            <a:r>
              <a:rPr lang="en-US" sz="1600" b="1" dirty="0">
                <a:solidFill>
                  <a:srgbClr val="000000"/>
                </a:solidFill>
              </a:rPr>
              <a:t>Nota: </a:t>
            </a:r>
            <a:r>
              <a:rPr lang="es-ES" sz="1600" dirty="0">
                <a:solidFill>
                  <a:srgbClr val="000000"/>
                </a:solidFill>
              </a:rPr>
              <a:t>Los códigos de estado distinguen entre mayúsculas y minúsculas, así que preste atención a las mayúsculas y minúsculas del campo.</a:t>
            </a:r>
            <a:endParaRPr lang="en-US" sz="1600" dirty="0"/>
          </a:p>
        </p:txBody>
      </p:sp>
      <p:pic>
        <p:nvPicPr>
          <p:cNvPr id="4" name="Picture 3">
            <a:extLst>
              <a:ext uri="{FF2B5EF4-FFF2-40B4-BE49-F238E27FC236}">
                <a16:creationId xmlns:a16="http://schemas.microsoft.com/office/drawing/2014/main" id="{C41C63FB-8D34-2848-9E24-BB91DB8AEE33}"/>
              </a:ext>
            </a:extLst>
          </p:cNvPr>
          <p:cNvPicPr>
            <a:picLocks noChangeAspect="1"/>
          </p:cNvPicPr>
          <p:nvPr/>
        </p:nvPicPr>
        <p:blipFill>
          <a:blip r:embed="rId2"/>
          <a:stretch>
            <a:fillRect/>
          </a:stretch>
        </p:blipFill>
        <p:spPr>
          <a:xfrm>
            <a:off x="4702873" y="954507"/>
            <a:ext cx="4229261" cy="1461017"/>
          </a:xfrm>
          <a:prstGeom prst="rect">
            <a:avLst/>
          </a:prstGeom>
        </p:spPr>
      </p:pic>
      <p:pic>
        <p:nvPicPr>
          <p:cNvPr id="5" name="Picture 4">
            <a:extLst>
              <a:ext uri="{FF2B5EF4-FFF2-40B4-BE49-F238E27FC236}">
                <a16:creationId xmlns:a16="http://schemas.microsoft.com/office/drawing/2014/main" id="{E7044CFB-0B31-EC41-B7C3-1E566CDE1B5F}"/>
              </a:ext>
            </a:extLst>
          </p:cNvPr>
          <p:cNvPicPr>
            <a:picLocks noChangeAspect="1"/>
          </p:cNvPicPr>
          <p:nvPr/>
        </p:nvPicPr>
        <p:blipFill>
          <a:blip r:embed="rId3"/>
          <a:stretch>
            <a:fillRect/>
          </a:stretch>
        </p:blipFill>
        <p:spPr>
          <a:xfrm>
            <a:off x="4702873" y="2415524"/>
            <a:ext cx="4229263" cy="1564247"/>
          </a:xfrm>
          <a:prstGeom prst="rect">
            <a:avLst/>
          </a:prstGeom>
        </p:spPr>
      </p:pic>
    </p:spTree>
    <p:extLst>
      <p:ext uri="{BB962C8B-B14F-4D97-AF65-F5344CB8AC3E}">
        <p14:creationId xmlns:p14="http://schemas.microsoft.com/office/powerpoint/2010/main" val="2882251135"/>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938727" cy="661737"/>
          </a:xfrm>
        </p:spPr>
        <p:txBody>
          <a:bodyPr/>
          <a:lstStyle/>
          <a:p>
            <a:r>
              <a:rPr lang="en-US" sz="1600" dirty="0"/>
              <a:t>EtherChannel Bundle</a:t>
            </a:r>
            <a:br>
              <a:rPr lang="en-US" dirty="0"/>
            </a:br>
            <a:r>
              <a:rPr lang="en-US" dirty="0" err="1"/>
              <a:t>Estados</a:t>
            </a:r>
            <a:r>
              <a:rPr lang="en-US" dirty="0"/>
              <a:t> EtherChannel Logical Interface </a:t>
            </a:r>
          </a:p>
        </p:txBody>
      </p:sp>
      <p:sp>
        <p:nvSpPr>
          <p:cNvPr id="2" name="Content Placeholder 1"/>
          <p:cNvSpPr>
            <a:spLocks noGrp="1"/>
          </p:cNvSpPr>
          <p:nvPr>
            <p:ph idx="1"/>
          </p:nvPr>
        </p:nvSpPr>
        <p:spPr>
          <a:xfrm>
            <a:off x="42109" y="919321"/>
            <a:ext cx="8854505" cy="3304858"/>
          </a:xfrm>
        </p:spPr>
        <p:txBody>
          <a:bodyPr/>
          <a:lstStyle/>
          <a:p>
            <a:pPr marL="0" indent="0">
              <a:buNone/>
            </a:pPr>
            <a:r>
              <a:rPr lang="es-ES" dirty="0"/>
              <a:t>Los campos de estado de la interfaz lógica EtherChannel son los siguientes:</a:t>
            </a:r>
          </a:p>
          <a:p>
            <a:r>
              <a:rPr lang="en-US" dirty="0"/>
              <a:t>U - la </a:t>
            </a:r>
            <a:r>
              <a:rPr lang="en-US" dirty="0" err="1"/>
              <a:t>interfaz</a:t>
            </a:r>
            <a:r>
              <a:rPr lang="en-US" dirty="0"/>
              <a:t> EtherChannel </a:t>
            </a:r>
            <a:r>
              <a:rPr lang="en-US" dirty="0" err="1"/>
              <a:t>funciona</a:t>
            </a:r>
            <a:r>
              <a:rPr lang="en-US" dirty="0"/>
              <a:t> </a:t>
            </a:r>
            <a:r>
              <a:rPr lang="en-US" dirty="0" err="1"/>
              <a:t>correctamente</a:t>
            </a:r>
            <a:r>
              <a:rPr lang="en-US" dirty="0"/>
              <a:t>.</a:t>
            </a:r>
          </a:p>
          <a:p>
            <a:r>
              <a:rPr lang="en-US" dirty="0"/>
              <a:t>D - La </a:t>
            </a:r>
            <a:r>
              <a:rPr lang="en-US" dirty="0" err="1"/>
              <a:t>interfaz</a:t>
            </a:r>
            <a:r>
              <a:rPr lang="en-US" dirty="0"/>
              <a:t> EtherChannel no </a:t>
            </a:r>
            <a:r>
              <a:rPr lang="en-US" dirty="0" err="1"/>
              <a:t>funciona</a:t>
            </a:r>
            <a:r>
              <a:rPr lang="en-US" dirty="0"/>
              <a:t>.</a:t>
            </a:r>
          </a:p>
          <a:p>
            <a:r>
              <a:rPr lang="en-US" dirty="0"/>
              <a:t>M - </a:t>
            </a:r>
            <a:r>
              <a:rPr lang="es-ES" dirty="0"/>
              <a:t>la interfaz EtherChannel ha establecido con éxito al menos una adyacencia LACP; sin embargo, EtherChannel está configurado con una cantidad mínima de interfaces activas que excede la cantidad de interfaces de miembros participantes activos. El tráfico no se reenviará a través de este canal portuario. El comando </a:t>
            </a:r>
            <a:r>
              <a:rPr lang="en-US" b="1" dirty="0"/>
              <a:t>port-channel min-links </a:t>
            </a:r>
            <a:r>
              <a:rPr lang="en-US" i="1" dirty="0"/>
              <a:t>min-member-interfaces </a:t>
            </a:r>
            <a:r>
              <a:rPr lang="es-ES" dirty="0"/>
              <a:t>se configura en la interfaz del </a:t>
            </a:r>
            <a:r>
              <a:rPr lang="es-ES" dirty="0" err="1"/>
              <a:t>port</a:t>
            </a:r>
            <a:r>
              <a:rPr lang="es-ES" dirty="0"/>
              <a:t> </a:t>
            </a:r>
            <a:r>
              <a:rPr lang="es-ES" dirty="0" err="1"/>
              <a:t>channels</a:t>
            </a:r>
            <a:r>
              <a:rPr lang="es-ES" dirty="0"/>
              <a:t>.</a:t>
            </a:r>
            <a:endParaRPr lang="en-US" dirty="0"/>
          </a:p>
          <a:p>
            <a:pPr>
              <a:buFont typeface="Arial" panose="020B0604020202020204" pitchFamily="34" charset="0"/>
              <a:buChar char="•"/>
            </a:pPr>
            <a:r>
              <a:rPr lang="en-US" dirty="0"/>
              <a:t>S - </a:t>
            </a:r>
            <a:r>
              <a:rPr lang="es-ES" dirty="0"/>
              <a:t>la interfaz del </a:t>
            </a:r>
            <a:r>
              <a:rPr lang="es-ES" dirty="0" err="1"/>
              <a:t>port</a:t>
            </a:r>
            <a:r>
              <a:rPr lang="es-ES" dirty="0"/>
              <a:t> </a:t>
            </a:r>
            <a:r>
              <a:rPr lang="es-ES" dirty="0" err="1"/>
              <a:t>channels</a:t>
            </a:r>
            <a:r>
              <a:rPr lang="es-ES" dirty="0"/>
              <a:t> está configurada para conmutación de capa 2.</a:t>
            </a:r>
          </a:p>
          <a:p>
            <a:pPr>
              <a:buFont typeface="Arial" panose="020B0604020202020204" pitchFamily="34" charset="0"/>
              <a:buChar char="•"/>
            </a:pPr>
            <a:r>
              <a:rPr lang="en-US" dirty="0"/>
              <a:t>R - </a:t>
            </a:r>
            <a:r>
              <a:rPr lang="es-ES" dirty="0"/>
              <a:t>la interfaz del </a:t>
            </a:r>
            <a:r>
              <a:rPr lang="es-ES" dirty="0" err="1"/>
              <a:t>port</a:t>
            </a:r>
            <a:r>
              <a:rPr lang="es-ES" dirty="0"/>
              <a:t> </a:t>
            </a:r>
            <a:r>
              <a:rPr lang="es-ES" dirty="0" err="1"/>
              <a:t>channels</a:t>
            </a:r>
            <a:r>
              <a:rPr lang="es-ES" dirty="0"/>
              <a:t> está configurada para el enrutamiento de Capa 3.</a:t>
            </a:r>
            <a:endParaRPr lang="en-US" sz="1600" dirty="0"/>
          </a:p>
        </p:txBody>
      </p:sp>
    </p:spTree>
    <p:extLst>
      <p:ext uri="{BB962C8B-B14F-4D97-AF65-F5344CB8AC3E}">
        <p14:creationId xmlns:p14="http://schemas.microsoft.com/office/powerpoint/2010/main" val="4077532697"/>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938727" cy="661737"/>
          </a:xfrm>
        </p:spPr>
        <p:txBody>
          <a:bodyPr/>
          <a:lstStyle/>
          <a:p>
            <a:r>
              <a:rPr lang="en-US" sz="1600" dirty="0"/>
              <a:t>EtherChannel Bundle</a:t>
            </a:r>
            <a:br>
              <a:rPr lang="en-US" dirty="0"/>
            </a:br>
            <a:r>
              <a:rPr lang="en-US" dirty="0" err="1"/>
              <a:t>Estados</a:t>
            </a:r>
            <a:r>
              <a:rPr lang="en-US" dirty="0"/>
              <a:t> </a:t>
            </a:r>
            <a:r>
              <a:rPr lang="en-US" dirty="0" err="1"/>
              <a:t>Miembros</a:t>
            </a:r>
            <a:r>
              <a:rPr lang="en-US" dirty="0"/>
              <a:t> EtherChannel Interface</a:t>
            </a:r>
          </a:p>
        </p:txBody>
      </p:sp>
      <p:sp>
        <p:nvSpPr>
          <p:cNvPr id="2" name="Content Placeholder 1"/>
          <p:cNvSpPr>
            <a:spLocks noGrp="1"/>
          </p:cNvSpPr>
          <p:nvPr>
            <p:ph idx="1"/>
          </p:nvPr>
        </p:nvSpPr>
        <p:spPr>
          <a:xfrm>
            <a:off x="84222" y="641991"/>
            <a:ext cx="8854505" cy="3668752"/>
          </a:xfrm>
        </p:spPr>
        <p:txBody>
          <a:bodyPr/>
          <a:lstStyle/>
          <a:p>
            <a:pPr marL="0" indent="0">
              <a:buNone/>
            </a:pPr>
            <a:r>
              <a:rPr lang="es-ES" dirty="0"/>
              <a:t>Los campos de estado de la interfaz de miembro de EtherChannel son los siguientes:</a:t>
            </a:r>
          </a:p>
          <a:p>
            <a:r>
              <a:rPr lang="en-US" dirty="0"/>
              <a:t>P - La </a:t>
            </a:r>
            <a:r>
              <a:rPr lang="en-US" dirty="0" err="1"/>
              <a:t>interfaz</a:t>
            </a:r>
            <a:r>
              <a:rPr lang="en-US" dirty="0"/>
              <a:t> </a:t>
            </a:r>
            <a:r>
              <a:rPr lang="en-US" dirty="0" err="1"/>
              <a:t>participa</a:t>
            </a:r>
            <a:r>
              <a:rPr lang="en-US" dirty="0"/>
              <a:t> </a:t>
            </a:r>
            <a:r>
              <a:rPr lang="en-US" dirty="0" err="1"/>
              <a:t>activamente</a:t>
            </a:r>
            <a:r>
              <a:rPr lang="en-US" dirty="0"/>
              <a:t> y </a:t>
            </a:r>
            <a:r>
              <a:rPr lang="en-US" dirty="0" err="1"/>
              <a:t>reenvía</a:t>
            </a:r>
            <a:r>
              <a:rPr lang="en-US" dirty="0"/>
              <a:t> </a:t>
            </a:r>
            <a:r>
              <a:rPr lang="en-US" dirty="0" err="1"/>
              <a:t>tráfico</a:t>
            </a:r>
            <a:r>
              <a:rPr lang="en-US" dirty="0"/>
              <a:t> para </a:t>
            </a:r>
            <a:r>
              <a:rPr lang="en-US" dirty="0" err="1"/>
              <a:t>este</a:t>
            </a:r>
            <a:r>
              <a:rPr lang="en-US" dirty="0"/>
              <a:t> port channels.</a:t>
            </a:r>
          </a:p>
          <a:p>
            <a:r>
              <a:rPr lang="en-US" dirty="0"/>
              <a:t>H - </a:t>
            </a:r>
            <a:r>
              <a:rPr lang="es-ES" dirty="0"/>
              <a:t>el </a:t>
            </a:r>
            <a:r>
              <a:rPr lang="es-ES" dirty="0" err="1"/>
              <a:t>port</a:t>
            </a:r>
            <a:r>
              <a:rPr lang="es-ES" dirty="0"/>
              <a:t> </a:t>
            </a:r>
            <a:r>
              <a:rPr lang="es-ES" dirty="0" err="1"/>
              <a:t>channels</a:t>
            </a:r>
            <a:r>
              <a:rPr lang="es-ES" dirty="0"/>
              <a:t> está configurado con el número máximo de interfaces activas. Esta interfaz participa en LACP con el par remoto, pero actúa como un recurso activo y no reenvía tráfico. El comando </a:t>
            </a:r>
            <a:r>
              <a:rPr lang="en-US" b="1" dirty="0" err="1"/>
              <a:t>lacp</a:t>
            </a:r>
            <a:r>
              <a:rPr lang="en-US" b="1" dirty="0"/>
              <a:t> max-bundle </a:t>
            </a:r>
            <a:r>
              <a:rPr lang="en-US" i="1" dirty="0"/>
              <a:t>number-member-interfaces</a:t>
            </a:r>
            <a:r>
              <a:rPr lang="es-ES" dirty="0"/>
              <a:t> se configura en la interfaz del </a:t>
            </a:r>
            <a:r>
              <a:rPr lang="es-ES" dirty="0" err="1"/>
              <a:t>port</a:t>
            </a:r>
            <a:r>
              <a:rPr lang="es-ES" dirty="0"/>
              <a:t> </a:t>
            </a:r>
            <a:r>
              <a:rPr lang="es-ES" dirty="0" err="1"/>
              <a:t>channels</a:t>
            </a:r>
            <a:r>
              <a:rPr lang="es-ES" dirty="0"/>
              <a:t>.</a:t>
            </a:r>
            <a:endParaRPr lang="en-US" dirty="0"/>
          </a:p>
          <a:p>
            <a:pPr>
              <a:buFont typeface="Arial" panose="020B0604020202020204" pitchFamily="34" charset="0"/>
              <a:buChar char="•"/>
            </a:pPr>
            <a:r>
              <a:rPr lang="en-US" dirty="0"/>
              <a:t>I - </a:t>
            </a:r>
            <a:r>
              <a:rPr lang="es-ES" dirty="0"/>
              <a:t>la interfaz de miembro no ha detectado ninguna actividad de LACP en esta interfaz y se trata como un individuo.</a:t>
            </a:r>
          </a:p>
          <a:p>
            <a:pPr>
              <a:buFont typeface="Arial" panose="020B0604020202020204" pitchFamily="34" charset="0"/>
              <a:buChar char="•"/>
            </a:pPr>
            <a:r>
              <a:rPr lang="en-US" dirty="0"/>
              <a:t>w - </a:t>
            </a:r>
            <a:r>
              <a:rPr lang="es-ES" dirty="0"/>
              <a:t>queda tiempo para recibir un paquete de este vecino para garantizar que todavía esté vivo.</a:t>
            </a:r>
          </a:p>
          <a:p>
            <a:pPr>
              <a:buFont typeface="Arial" panose="020B0604020202020204" pitchFamily="34" charset="0"/>
              <a:buChar char="•"/>
            </a:pPr>
            <a:r>
              <a:rPr lang="en-US" dirty="0"/>
              <a:t>s - </a:t>
            </a:r>
            <a:r>
              <a:rPr lang="es-ES" dirty="0"/>
              <a:t>la interfaz miembro está en estado suspendido.</a:t>
            </a:r>
          </a:p>
          <a:p>
            <a:pPr>
              <a:buFont typeface="Arial" panose="020B0604020202020204" pitchFamily="34" charset="0"/>
              <a:buChar char="•"/>
            </a:pPr>
            <a:r>
              <a:rPr lang="en-US" dirty="0"/>
              <a:t>r - </a:t>
            </a:r>
            <a:r>
              <a:rPr lang="es-ES" dirty="0"/>
              <a:t>el módulo de conmutación asociado con esta interfaz se ha retirado del chasis.</a:t>
            </a:r>
            <a:endParaRPr lang="en-US" sz="1600" dirty="0"/>
          </a:p>
        </p:txBody>
      </p:sp>
    </p:spTree>
    <p:extLst>
      <p:ext uri="{BB962C8B-B14F-4D97-AF65-F5344CB8AC3E}">
        <p14:creationId xmlns:p14="http://schemas.microsoft.com/office/powerpoint/2010/main" val="233857704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938727" cy="661737"/>
          </a:xfrm>
        </p:spPr>
        <p:txBody>
          <a:bodyPr/>
          <a:lstStyle/>
          <a:p>
            <a:r>
              <a:rPr lang="en-US" sz="1600" dirty="0"/>
              <a:t>EtherChannel Bundle</a:t>
            </a:r>
            <a:br>
              <a:rPr lang="en-US" dirty="0"/>
            </a:br>
            <a:r>
              <a:rPr lang="en-US" dirty="0"/>
              <a:t>Estado de interfaces Port-Channel </a:t>
            </a:r>
          </a:p>
        </p:txBody>
      </p:sp>
      <p:sp>
        <p:nvSpPr>
          <p:cNvPr id="2" name="Content Placeholder 1"/>
          <p:cNvSpPr>
            <a:spLocks noGrp="1"/>
          </p:cNvSpPr>
          <p:nvPr>
            <p:ph idx="1"/>
          </p:nvPr>
        </p:nvSpPr>
        <p:spPr>
          <a:xfrm>
            <a:off x="84221" y="800714"/>
            <a:ext cx="8854505" cy="1471781"/>
          </a:xfrm>
        </p:spPr>
        <p:txBody>
          <a:bodyPr/>
          <a:lstStyle/>
          <a:p>
            <a:pPr>
              <a:buFont typeface="Arial" panose="020B0604020202020204" pitchFamily="34" charset="0"/>
              <a:buChar char="•"/>
            </a:pPr>
            <a:r>
              <a:rPr lang="es-ES" sz="1600" dirty="0"/>
              <a:t>La interfaz lógica se puede ver con el comando </a:t>
            </a:r>
            <a:r>
              <a:rPr lang="en-US" sz="1600" b="1" dirty="0"/>
              <a:t>show interface port-channel </a:t>
            </a:r>
            <a:r>
              <a:rPr lang="en-US" sz="1600" i="1" dirty="0"/>
              <a:t>port-channel-id</a:t>
            </a:r>
            <a:r>
              <a:rPr lang="en-US" sz="1600" dirty="0"/>
              <a:t>. </a:t>
            </a:r>
          </a:p>
          <a:p>
            <a:pPr>
              <a:buFont typeface="Arial" panose="020B0604020202020204" pitchFamily="34" charset="0"/>
              <a:buChar char="•"/>
            </a:pPr>
            <a:r>
              <a:rPr lang="es-ES" sz="1600" dirty="0"/>
              <a:t>El resultado incluye estadísticas de interfaz tradicionales y enumera las interfaces miembro e indica que el ancho de banda refleja el rendimiento combinado de todas las interfaces miembro activas.</a:t>
            </a:r>
            <a:endParaRPr lang="en-US" sz="1600" dirty="0"/>
          </a:p>
        </p:txBody>
      </p:sp>
      <p:pic>
        <p:nvPicPr>
          <p:cNvPr id="5" name="Picture 4">
            <a:extLst>
              <a:ext uri="{FF2B5EF4-FFF2-40B4-BE49-F238E27FC236}">
                <a16:creationId xmlns:a16="http://schemas.microsoft.com/office/drawing/2014/main" id="{F98F1C2C-59D6-3E45-ADB8-2850F4D4F99F}"/>
              </a:ext>
            </a:extLst>
          </p:cNvPr>
          <p:cNvPicPr>
            <a:picLocks noChangeAspect="1"/>
          </p:cNvPicPr>
          <p:nvPr/>
        </p:nvPicPr>
        <p:blipFill>
          <a:blip r:embed="rId2"/>
          <a:stretch>
            <a:fillRect/>
          </a:stretch>
        </p:blipFill>
        <p:spPr>
          <a:xfrm>
            <a:off x="2087184" y="2411473"/>
            <a:ext cx="4764356" cy="1961794"/>
          </a:xfrm>
          <a:prstGeom prst="rect">
            <a:avLst/>
          </a:prstGeom>
        </p:spPr>
      </p:pic>
    </p:spTree>
    <p:extLst>
      <p:ext uri="{BB962C8B-B14F-4D97-AF65-F5344CB8AC3E}">
        <p14:creationId xmlns:p14="http://schemas.microsoft.com/office/powerpoint/2010/main" val="241459934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938727" cy="661737"/>
          </a:xfrm>
        </p:spPr>
        <p:txBody>
          <a:bodyPr/>
          <a:lstStyle/>
          <a:p>
            <a:r>
              <a:rPr lang="en-US" sz="1600" dirty="0"/>
              <a:t>EtherChannel Bundle</a:t>
            </a:r>
            <a:br>
              <a:rPr lang="en-US" dirty="0"/>
            </a:br>
            <a:r>
              <a:rPr lang="en-US" dirty="0"/>
              <a:t>EtherChannel Neighbors</a:t>
            </a:r>
          </a:p>
        </p:txBody>
      </p:sp>
      <p:pic>
        <p:nvPicPr>
          <p:cNvPr id="5" name="Picture 4"/>
          <p:cNvPicPr>
            <a:picLocks noChangeAspect="1"/>
          </p:cNvPicPr>
          <p:nvPr/>
        </p:nvPicPr>
        <p:blipFill>
          <a:blip r:embed="rId2"/>
          <a:stretch>
            <a:fillRect/>
          </a:stretch>
        </p:blipFill>
        <p:spPr>
          <a:xfrm>
            <a:off x="253848" y="754525"/>
            <a:ext cx="4194933" cy="1760496"/>
          </a:xfrm>
          <a:prstGeom prst="rect">
            <a:avLst/>
          </a:prstGeom>
        </p:spPr>
      </p:pic>
      <p:pic>
        <p:nvPicPr>
          <p:cNvPr id="7" name="Picture 6"/>
          <p:cNvPicPr>
            <a:picLocks noChangeAspect="1"/>
          </p:cNvPicPr>
          <p:nvPr/>
        </p:nvPicPr>
        <p:blipFill>
          <a:blip r:embed="rId3"/>
          <a:stretch>
            <a:fillRect/>
          </a:stretch>
        </p:blipFill>
        <p:spPr>
          <a:xfrm>
            <a:off x="253848" y="2271761"/>
            <a:ext cx="4194932" cy="1953051"/>
          </a:xfrm>
          <a:prstGeom prst="rect">
            <a:avLst/>
          </a:prstGeom>
        </p:spPr>
      </p:pic>
      <p:pic>
        <p:nvPicPr>
          <p:cNvPr id="8" name="Picture 7"/>
          <p:cNvPicPr>
            <a:picLocks noChangeAspect="1"/>
          </p:cNvPicPr>
          <p:nvPr/>
        </p:nvPicPr>
        <p:blipFill>
          <a:blip r:embed="rId4"/>
          <a:stretch>
            <a:fillRect/>
          </a:stretch>
        </p:blipFill>
        <p:spPr>
          <a:xfrm>
            <a:off x="4953964" y="922678"/>
            <a:ext cx="3646025" cy="3330275"/>
          </a:xfrm>
          <a:prstGeom prst="rect">
            <a:avLst/>
          </a:prstGeom>
        </p:spPr>
      </p:pic>
    </p:spTree>
    <p:extLst>
      <p:ext uri="{BB962C8B-B14F-4D97-AF65-F5344CB8AC3E}">
        <p14:creationId xmlns:p14="http://schemas.microsoft.com/office/powerpoint/2010/main" val="182787185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41346" y="269501"/>
            <a:ext cx="7598042" cy="1351755"/>
          </a:xfrm>
        </p:spPr>
        <p:txBody>
          <a:bodyPr/>
          <a:lstStyle/>
          <a:p>
            <a:r>
              <a:rPr lang="en-US" sz="4400" dirty="0">
                <a:solidFill>
                  <a:schemeClr val="accent5">
                    <a:lumMod val="40000"/>
                    <a:lumOff val="60000"/>
                  </a:schemeClr>
                </a:solidFill>
              </a:rPr>
              <a:t>VLAN Trunking Protocol</a:t>
            </a:r>
            <a:endParaRPr lang="en-US" dirty="0">
              <a:solidFill>
                <a:schemeClr val="accent5">
                  <a:lumMod val="40000"/>
                  <a:lumOff val="60000"/>
                </a:schemeClr>
              </a:solidFill>
            </a:endParaRPr>
          </a:p>
        </p:txBody>
      </p:sp>
      <p:sp>
        <p:nvSpPr>
          <p:cNvPr id="4" name="TextBox 3">
            <a:extLst>
              <a:ext uri="{FF2B5EF4-FFF2-40B4-BE49-F238E27FC236}">
                <a16:creationId xmlns:a16="http://schemas.microsoft.com/office/drawing/2014/main" id="{E2BFA70F-DC0C-41D5-868E-C8FBC661D58F}"/>
              </a:ext>
            </a:extLst>
          </p:cNvPr>
          <p:cNvSpPr txBox="1"/>
          <p:nvPr/>
        </p:nvSpPr>
        <p:spPr>
          <a:xfrm>
            <a:off x="433084" y="2109729"/>
            <a:ext cx="8277832" cy="1323439"/>
          </a:xfrm>
          <a:prstGeom prst="rect">
            <a:avLst/>
          </a:prstGeom>
          <a:noFill/>
        </p:spPr>
        <p:txBody>
          <a:bodyPr wrap="square" rtlCol="0">
            <a:spAutoFit/>
          </a:bodyPr>
          <a:lstStyle/>
          <a:p>
            <a:pPr marL="285750" indent="-285750">
              <a:buFont typeface="Arial" panose="020B0604020202020204" pitchFamily="34" charset="0"/>
              <a:buChar char="•"/>
            </a:pPr>
            <a:r>
              <a:rPr lang="es-ES" sz="1600" dirty="0">
                <a:solidFill>
                  <a:schemeClr val="accent5">
                    <a:lumMod val="40000"/>
                    <a:lumOff val="60000"/>
                  </a:schemeClr>
                </a:solidFill>
              </a:rPr>
              <a:t>Cisco creó el protocolo propietario, VLAN </a:t>
            </a:r>
            <a:r>
              <a:rPr lang="es-ES" sz="1600" dirty="0" err="1">
                <a:solidFill>
                  <a:schemeClr val="accent5">
                    <a:lumMod val="40000"/>
                    <a:lumOff val="60000"/>
                  </a:schemeClr>
                </a:solidFill>
              </a:rPr>
              <a:t>Trunking</a:t>
            </a:r>
            <a:r>
              <a:rPr lang="es-ES" sz="1600" dirty="0">
                <a:solidFill>
                  <a:schemeClr val="accent5">
                    <a:lumMod val="40000"/>
                    <a:lumOff val="60000"/>
                  </a:schemeClr>
                </a:solidFill>
              </a:rPr>
              <a:t> </a:t>
            </a:r>
            <a:r>
              <a:rPr lang="es-ES" sz="1600" dirty="0" err="1">
                <a:solidFill>
                  <a:schemeClr val="accent5">
                    <a:lumMod val="40000"/>
                    <a:lumOff val="60000"/>
                  </a:schemeClr>
                </a:solidFill>
              </a:rPr>
              <a:t>Protocol</a:t>
            </a:r>
            <a:r>
              <a:rPr lang="es-ES" sz="1600" dirty="0">
                <a:solidFill>
                  <a:schemeClr val="accent5">
                    <a:lumMod val="40000"/>
                    <a:lumOff val="60000"/>
                  </a:schemeClr>
                </a:solidFill>
              </a:rPr>
              <a:t> (VTP), para reducir la carga de aprovisionar VLAN en los conmutadores.</a:t>
            </a:r>
          </a:p>
          <a:p>
            <a:pPr marL="285750" indent="-285750">
              <a:buFont typeface="Arial" panose="020B0604020202020204" pitchFamily="34" charset="0"/>
              <a:buChar char="•"/>
            </a:pPr>
            <a:r>
              <a:rPr lang="es-ES" sz="1600" dirty="0">
                <a:solidFill>
                  <a:schemeClr val="accent5">
                    <a:lumMod val="40000"/>
                    <a:lumOff val="60000"/>
                  </a:schemeClr>
                </a:solidFill>
              </a:rPr>
              <a:t>Los conmutadores que participan en el mismo dominio VTP pueden tener una VLAN creada una vez en un servidor VTP y propagada a otros conmutadores cliente VTP en el mismo dominio VTP.</a:t>
            </a:r>
            <a:endParaRPr lang="en-US" sz="1600" dirty="0">
              <a:solidFill>
                <a:schemeClr val="accent5">
                  <a:lumMod val="40000"/>
                  <a:lumOff val="60000"/>
                </a:schemeClr>
              </a:solidFill>
            </a:endParaRPr>
          </a:p>
        </p:txBody>
      </p:sp>
    </p:spTree>
    <p:custDataLst>
      <p:tags r:id="rId1"/>
    </p:custDataLst>
    <p:extLst>
      <p:ext uri="{BB962C8B-B14F-4D97-AF65-F5344CB8AC3E}">
        <p14:creationId xmlns:p14="http://schemas.microsoft.com/office/powerpoint/2010/main" val="2824873573"/>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938727" cy="661737"/>
          </a:xfrm>
        </p:spPr>
        <p:txBody>
          <a:bodyPr/>
          <a:lstStyle/>
          <a:p>
            <a:r>
              <a:rPr lang="en-US" sz="1600" dirty="0"/>
              <a:t>EtherChannel Bundle</a:t>
            </a:r>
            <a:br>
              <a:rPr lang="en-US" dirty="0"/>
            </a:br>
            <a:r>
              <a:rPr lang="en-US" dirty="0"/>
              <a:t>EtherChannel Neighbors (Cont.)</a:t>
            </a:r>
          </a:p>
        </p:txBody>
      </p:sp>
      <p:sp>
        <p:nvSpPr>
          <p:cNvPr id="4" name="TextBox 3"/>
          <p:cNvSpPr txBox="1"/>
          <p:nvPr/>
        </p:nvSpPr>
        <p:spPr>
          <a:xfrm>
            <a:off x="4487987" y="895211"/>
            <a:ext cx="4498239" cy="1323439"/>
          </a:xfrm>
          <a:prstGeom prst="rect">
            <a:avLst/>
          </a:prstGeom>
          <a:noFill/>
        </p:spPr>
        <p:txBody>
          <a:bodyPr wrap="square" rtlCol="0">
            <a:spAutoFit/>
          </a:bodyPr>
          <a:lstStyle/>
          <a:p>
            <a:r>
              <a:rPr lang="es-ES" sz="1600" dirty="0">
                <a:solidFill>
                  <a:srgbClr val="000000"/>
                </a:solidFill>
              </a:rPr>
              <a:t>El resultado del comando </a:t>
            </a:r>
            <a:r>
              <a:rPr lang="en-US" sz="1600" b="1" dirty="0">
                <a:solidFill>
                  <a:srgbClr val="000000"/>
                </a:solidFill>
              </a:rPr>
              <a:t>show </a:t>
            </a:r>
            <a:r>
              <a:rPr lang="en-US" sz="1600" b="1" dirty="0" err="1">
                <a:solidFill>
                  <a:srgbClr val="000000"/>
                </a:solidFill>
              </a:rPr>
              <a:t>etherchannel</a:t>
            </a:r>
            <a:r>
              <a:rPr lang="en-US" sz="1600" b="1" dirty="0">
                <a:solidFill>
                  <a:srgbClr val="000000"/>
                </a:solidFill>
              </a:rPr>
              <a:t> port</a:t>
            </a:r>
            <a:r>
              <a:rPr lang="es-ES" sz="1600" dirty="0">
                <a:solidFill>
                  <a:srgbClr val="000000"/>
                </a:solidFill>
              </a:rPr>
              <a:t> puede proporcionar demasiada información y ralentizar la resolución de problemas cuando se necesita una cantidad menor de información.</a:t>
            </a:r>
            <a:endParaRPr lang="en-US" sz="1600" dirty="0">
              <a:solidFill>
                <a:srgbClr val="000000"/>
              </a:solidFill>
            </a:endParaRPr>
          </a:p>
        </p:txBody>
      </p:sp>
      <p:pic>
        <p:nvPicPr>
          <p:cNvPr id="2" name="Picture 1"/>
          <p:cNvPicPr>
            <a:picLocks noChangeAspect="1"/>
          </p:cNvPicPr>
          <p:nvPr/>
        </p:nvPicPr>
        <p:blipFill>
          <a:blip r:embed="rId2"/>
          <a:stretch>
            <a:fillRect/>
          </a:stretch>
        </p:blipFill>
        <p:spPr>
          <a:xfrm>
            <a:off x="157774" y="881656"/>
            <a:ext cx="4016617" cy="3563022"/>
          </a:xfrm>
          <a:prstGeom prst="rect">
            <a:avLst/>
          </a:prstGeom>
        </p:spPr>
      </p:pic>
    </p:spTree>
    <p:extLst>
      <p:ext uri="{BB962C8B-B14F-4D97-AF65-F5344CB8AC3E}">
        <p14:creationId xmlns:p14="http://schemas.microsoft.com/office/powerpoint/2010/main" val="2694619370"/>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938727" cy="661737"/>
          </a:xfrm>
        </p:spPr>
        <p:txBody>
          <a:bodyPr/>
          <a:lstStyle/>
          <a:p>
            <a:r>
              <a:rPr lang="en-US" sz="1600" dirty="0"/>
              <a:t>EtherChannel Bundle</a:t>
            </a:r>
            <a:br>
              <a:rPr lang="en-US" dirty="0"/>
            </a:br>
            <a:r>
              <a:rPr lang="en-US" dirty="0"/>
              <a:t>EtherChannel Neighbors LACP y PAgP</a:t>
            </a:r>
          </a:p>
        </p:txBody>
      </p:sp>
      <p:sp>
        <p:nvSpPr>
          <p:cNvPr id="7" name="TextBox 6"/>
          <p:cNvSpPr txBox="1"/>
          <p:nvPr/>
        </p:nvSpPr>
        <p:spPr>
          <a:xfrm>
            <a:off x="105289" y="802565"/>
            <a:ext cx="4373405" cy="1815882"/>
          </a:xfrm>
          <a:prstGeom prst="rect">
            <a:avLst/>
          </a:prstGeom>
          <a:noFill/>
        </p:spPr>
        <p:txBody>
          <a:bodyPr wrap="square" rtlCol="0">
            <a:spAutoFit/>
          </a:bodyPr>
          <a:lstStyle/>
          <a:p>
            <a:r>
              <a:rPr lang="es-ES" sz="1600" dirty="0">
                <a:solidFill>
                  <a:srgbClr val="000000"/>
                </a:solidFill>
              </a:rPr>
              <a:t>El comando </a:t>
            </a:r>
            <a:r>
              <a:rPr lang="en-US" sz="1600" b="1" dirty="0">
                <a:solidFill>
                  <a:srgbClr val="000000"/>
                </a:solidFill>
              </a:rPr>
              <a:t>show </a:t>
            </a:r>
            <a:r>
              <a:rPr lang="en-US" sz="1600" b="1" dirty="0" err="1">
                <a:solidFill>
                  <a:srgbClr val="000000"/>
                </a:solidFill>
              </a:rPr>
              <a:t>lacp</a:t>
            </a:r>
            <a:r>
              <a:rPr lang="en-US" sz="1600" b="1" dirty="0">
                <a:solidFill>
                  <a:srgbClr val="000000"/>
                </a:solidFill>
              </a:rPr>
              <a:t> neighbor </a:t>
            </a:r>
            <a:r>
              <a:rPr lang="en-US" sz="1600" dirty="0">
                <a:solidFill>
                  <a:srgbClr val="000000"/>
                </a:solidFill>
              </a:rPr>
              <a:t>[</a:t>
            </a:r>
            <a:r>
              <a:rPr lang="en-US" sz="1600" b="1" dirty="0">
                <a:solidFill>
                  <a:srgbClr val="000000"/>
                </a:solidFill>
              </a:rPr>
              <a:t>detail</a:t>
            </a:r>
            <a:r>
              <a:rPr lang="en-US" sz="1600" dirty="0">
                <a:solidFill>
                  <a:srgbClr val="000000"/>
                </a:solidFill>
              </a:rPr>
              <a:t>] </a:t>
            </a:r>
            <a:r>
              <a:rPr lang="es-ES" sz="1600" dirty="0">
                <a:solidFill>
                  <a:srgbClr val="000000"/>
                </a:solidFill>
              </a:rPr>
              <a:t>muestra información adicional sobre el vecino LACP e incluye la ID del sistema del vecino, la prioridad del sistema y si está utilizando intervalos de paquetes LACP rápidos o lentos como parte de la salida.</a:t>
            </a:r>
            <a:endParaRPr lang="en-US" sz="1600" dirty="0">
              <a:solidFill>
                <a:srgbClr val="000000"/>
              </a:solidFill>
            </a:endParaRPr>
          </a:p>
          <a:p>
            <a:endParaRPr lang="en-US" sz="1600" dirty="0">
              <a:solidFill>
                <a:srgbClr val="000000"/>
              </a:solidFill>
            </a:endParaRPr>
          </a:p>
        </p:txBody>
      </p:sp>
      <p:sp>
        <p:nvSpPr>
          <p:cNvPr id="4" name="TextBox 3"/>
          <p:cNvSpPr txBox="1"/>
          <p:nvPr/>
        </p:nvSpPr>
        <p:spPr>
          <a:xfrm>
            <a:off x="4478694" y="800585"/>
            <a:ext cx="4498239" cy="1569660"/>
          </a:xfrm>
          <a:prstGeom prst="rect">
            <a:avLst/>
          </a:prstGeom>
          <a:noFill/>
        </p:spPr>
        <p:txBody>
          <a:bodyPr wrap="square" rtlCol="0">
            <a:spAutoFit/>
          </a:bodyPr>
          <a:lstStyle/>
          <a:p>
            <a:r>
              <a:rPr lang="es-ES" sz="1600" dirty="0">
                <a:solidFill>
                  <a:srgbClr val="000000"/>
                </a:solidFill>
              </a:rPr>
              <a:t>El comando </a:t>
            </a:r>
            <a:r>
              <a:rPr lang="en-US" sz="1600" b="1" dirty="0">
                <a:solidFill>
                  <a:srgbClr val="000000"/>
                </a:solidFill>
              </a:rPr>
              <a:t>show </a:t>
            </a:r>
            <a:r>
              <a:rPr lang="en-US" sz="1600" b="1" dirty="0" err="1">
                <a:solidFill>
                  <a:srgbClr val="000000"/>
                </a:solidFill>
              </a:rPr>
              <a:t>pagp</a:t>
            </a:r>
            <a:r>
              <a:rPr lang="en-US" sz="1600" b="1" dirty="0">
                <a:solidFill>
                  <a:srgbClr val="000000"/>
                </a:solidFill>
              </a:rPr>
              <a:t> neighbor </a:t>
            </a:r>
            <a:r>
              <a:rPr lang="es-ES" sz="1600" dirty="0">
                <a:solidFill>
                  <a:srgbClr val="000000"/>
                </a:solidFill>
              </a:rPr>
              <a:t>muestra información adicional sobre el vecino </a:t>
            </a:r>
            <a:r>
              <a:rPr lang="es-ES" sz="1600" dirty="0" err="1">
                <a:solidFill>
                  <a:srgbClr val="000000"/>
                </a:solidFill>
              </a:rPr>
              <a:t>PAgP</a:t>
            </a:r>
            <a:endParaRPr lang="es-ES" sz="1600" dirty="0">
              <a:solidFill>
                <a:srgbClr val="000000"/>
              </a:solidFill>
            </a:endParaRPr>
          </a:p>
          <a:p>
            <a:r>
              <a:rPr lang="es-ES" sz="1600" dirty="0">
                <a:solidFill>
                  <a:srgbClr val="000000"/>
                </a:solidFill>
              </a:rPr>
              <a:t>e incluye la ID del sistema del vecino, el número de puerto remoto y si está utilizando intervalos de paquetes </a:t>
            </a:r>
            <a:r>
              <a:rPr lang="es-ES" sz="1600" dirty="0" err="1">
                <a:solidFill>
                  <a:srgbClr val="000000"/>
                </a:solidFill>
              </a:rPr>
              <a:t>PAgP</a:t>
            </a:r>
            <a:r>
              <a:rPr lang="es-ES" sz="1600" dirty="0">
                <a:solidFill>
                  <a:srgbClr val="000000"/>
                </a:solidFill>
              </a:rPr>
              <a:t> rápidos o lentos como parte de la salida.</a:t>
            </a:r>
            <a:endParaRPr lang="en-US" sz="1600" dirty="0">
              <a:solidFill>
                <a:srgbClr val="000000"/>
              </a:solidFill>
            </a:endParaRPr>
          </a:p>
        </p:txBody>
      </p:sp>
      <p:pic>
        <p:nvPicPr>
          <p:cNvPr id="5" name="Picture 4"/>
          <p:cNvPicPr>
            <a:picLocks noChangeAspect="1"/>
          </p:cNvPicPr>
          <p:nvPr/>
        </p:nvPicPr>
        <p:blipFill>
          <a:blip r:embed="rId2"/>
          <a:stretch>
            <a:fillRect/>
          </a:stretch>
        </p:blipFill>
        <p:spPr>
          <a:xfrm>
            <a:off x="105289" y="2571750"/>
            <a:ext cx="3969001" cy="1990579"/>
          </a:xfrm>
          <a:prstGeom prst="rect">
            <a:avLst/>
          </a:prstGeom>
        </p:spPr>
      </p:pic>
      <p:pic>
        <p:nvPicPr>
          <p:cNvPr id="6" name="Picture 5"/>
          <p:cNvPicPr>
            <a:picLocks noChangeAspect="1"/>
          </p:cNvPicPr>
          <p:nvPr/>
        </p:nvPicPr>
        <p:blipFill>
          <a:blip r:embed="rId3"/>
          <a:stretch>
            <a:fillRect/>
          </a:stretch>
        </p:blipFill>
        <p:spPr>
          <a:xfrm>
            <a:off x="4710896" y="2571750"/>
            <a:ext cx="4227830" cy="1823193"/>
          </a:xfrm>
          <a:prstGeom prst="rect">
            <a:avLst/>
          </a:prstGeom>
        </p:spPr>
      </p:pic>
    </p:spTree>
    <p:extLst>
      <p:ext uri="{BB962C8B-B14F-4D97-AF65-F5344CB8AC3E}">
        <p14:creationId xmlns:p14="http://schemas.microsoft.com/office/powerpoint/2010/main" val="242302165"/>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938727" cy="661737"/>
          </a:xfrm>
        </p:spPr>
        <p:txBody>
          <a:bodyPr/>
          <a:lstStyle/>
          <a:p>
            <a:r>
              <a:rPr lang="en-US" sz="1600" dirty="0"/>
              <a:t>EtherChannel Bundle</a:t>
            </a:r>
            <a:br>
              <a:rPr lang="en-US" dirty="0"/>
            </a:br>
            <a:r>
              <a:rPr lang="en-US" dirty="0" err="1"/>
              <a:t>Verificacion</a:t>
            </a:r>
            <a:r>
              <a:rPr lang="en-US" dirty="0"/>
              <a:t> de </a:t>
            </a:r>
            <a:r>
              <a:rPr lang="en-US" dirty="0" err="1"/>
              <a:t>paquetes</a:t>
            </a:r>
            <a:r>
              <a:rPr lang="en-US" dirty="0"/>
              <a:t> EtherChannel LACP y PAgP</a:t>
            </a:r>
          </a:p>
        </p:txBody>
      </p:sp>
      <p:sp>
        <p:nvSpPr>
          <p:cNvPr id="7" name="TextBox 1"/>
          <p:cNvSpPr txBox="1"/>
          <p:nvPr/>
        </p:nvSpPr>
        <p:spPr>
          <a:xfrm>
            <a:off x="105288" y="813623"/>
            <a:ext cx="4373405" cy="4031873"/>
          </a:xfrm>
          <a:prstGeom prst="rect">
            <a:avLst/>
          </a:prstGeom>
          <a:noFill/>
        </p:spPr>
        <p:txBody>
          <a:bodyPr wrap="square" rtlCol="0">
            <a:spAutoFit/>
          </a:bodyPr>
          <a:lstStyle/>
          <a:p>
            <a:r>
              <a:rPr lang="es-ES" sz="1600" dirty="0">
                <a:solidFill>
                  <a:srgbClr val="000000"/>
                </a:solidFill>
              </a:rPr>
              <a:t>Un paso vital en la resolución de problemas en el establecimiento de </a:t>
            </a:r>
            <a:r>
              <a:rPr lang="es-ES" sz="1600" dirty="0" err="1">
                <a:solidFill>
                  <a:srgbClr val="000000"/>
                </a:solidFill>
              </a:rPr>
              <a:t>port</a:t>
            </a:r>
            <a:r>
              <a:rPr lang="es-ES" sz="1600" dirty="0">
                <a:solidFill>
                  <a:srgbClr val="000000"/>
                </a:solidFill>
              </a:rPr>
              <a:t> </a:t>
            </a:r>
            <a:r>
              <a:rPr lang="es-ES" sz="1600" dirty="0" err="1">
                <a:solidFill>
                  <a:srgbClr val="000000"/>
                </a:solidFill>
              </a:rPr>
              <a:t>channels</a:t>
            </a:r>
            <a:r>
              <a:rPr lang="es-ES" sz="1600" dirty="0">
                <a:solidFill>
                  <a:srgbClr val="000000"/>
                </a:solidFill>
              </a:rPr>
              <a:t> es verificar que los paquetes LACP o </a:t>
            </a:r>
            <a:r>
              <a:rPr lang="es-ES" sz="1600" dirty="0" err="1">
                <a:solidFill>
                  <a:srgbClr val="000000"/>
                </a:solidFill>
              </a:rPr>
              <a:t>PAgP</a:t>
            </a:r>
            <a:r>
              <a:rPr lang="es-ES" sz="1600" dirty="0">
                <a:solidFill>
                  <a:srgbClr val="000000"/>
                </a:solidFill>
              </a:rPr>
              <a:t> se estén transmitiendo entre dispositivos.</a:t>
            </a:r>
          </a:p>
          <a:p>
            <a:endParaRPr lang="es-ES" sz="1600" dirty="0">
              <a:solidFill>
                <a:srgbClr val="000000"/>
              </a:solidFill>
            </a:endParaRPr>
          </a:p>
          <a:p>
            <a:r>
              <a:rPr lang="es-ES" sz="1600" dirty="0">
                <a:solidFill>
                  <a:srgbClr val="000000"/>
                </a:solidFill>
              </a:rPr>
              <a:t>El primer paso de solución de problemas que puede Lo que se debe hacer es verificar los contadores de EtherChannel para el protocolo apropiado.</a:t>
            </a:r>
          </a:p>
          <a:p>
            <a:endParaRPr lang="es-ES" sz="1600" dirty="0">
              <a:solidFill>
                <a:srgbClr val="000000"/>
              </a:solidFill>
            </a:endParaRPr>
          </a:p>
          <a:p>
            <a:r>
              <a:rPr lang="es-ES" sz="1600" dirty="0">
                <a:solidFill>
                  <a:srgbClr val="000000"/>
                </a:solidFill>
              </a:rPr>
              <a:t>Los contadores LACP se pueden borrar con el comando </a:t>
            </a:r>
            <a:r>
              <a:rPr lang="en-US" sz="1600" b="1" dirty="0">
                <a:solidFill>
                  <a:srgbClr val="000000"/>
                </a:solidFill>
              </a:rPr>
              <a:t>clear </a:t>
            </a:r>
            <a:r>
              <a:rPr lang="en-US" sz="1600" b="1" dirty="0" err="1">
                <a:solidFill>
                  <a:srgbClr val="000000"/>
                </a:solidFill>
              </a:rPr>
              <a:t>lacp</a:t>
            </a:r>
            <a:r>
              <a:rPr lang="en-US" sz="1600" b="1" dirty="0">
                <a:solidFill>
                  <a:srgbClr val="000000"/>
                </a:solidFill>
              </a:rPr>
              <a:t> counters</a:t>
            </a:r>
            <a:r>
              <a:rPr lang="es-ES" sz="1600" dirty="0">
                <a:solidFill>
                  <a:srgbClr val="000000"/>
                </a:solidFill>
              </a:rPr>
              <a:t>. Los contadores </a:t>
            </a:r>
            <a:r>
              <a:rPr lang="es-ES" sz="1600" dirty="0" err="1">
                <a:solidFill>
                  <a:srgbClr val="000000"/>
                </a:solidFill>
              </a:rPr>
              <a:t>PAgP</a:t>
            </a:r>
            <a:r>
              <a:rPr lang="es-ES" sz="1600" dirty="0">
                <a:solidFill>
                  <a:srgbClr val="000000"/>
                </a:solidFill>
              </a:rPr>
              <a:t> se pueden borrar con el comando </a:t>
            </a:r>
            <a:r>
              <a:rPr lang="en-US" sz="1600" b="1" dirty="0">
                <a:solidFill>
                  <a:srgbClr val="000000"/>
                </a:solidFill>
              </a:rPr>
              <a:t>clear </a:t>
            </a:r>
            <a:r>
              <a:rPr lang="en-US" sz="1600" b="1" dirty="0" err="1">
                <a:solidFill>
                  <a:srgbClr val="000000"/>
                </a:solidFill>
              </a:rPr>
              <a:t>pagp</a:t>
            </a:r>
            <a:r>
              <a:rPr lang="en-US" sz="1600" b="1" dirty="0">
                <a:solidFill>
                  <a:srgbClr val="000000"/>
                </a:solidFill>
              </a:rPr>
              <a:t> counters</a:t>
            </a:r>
            <a:r>
              <a:rPr lang="es-ES" sz="1600" dirty="0">
                <a:solidFill>
                  <a:srgbClr val="000000"/>
                </a:solidFill>
              </a:rPr>
              <a:t>.</a:t>
            </a:r>
          </a:p>
          <a:p>
            <a:endParaRPr lang="en-US" sz="1600" dirty="0">
              <a:solidFill>
                <a:srgbClr val="000000"/>
              </a:solidFill>
            </a:endParaRPr>
          </a:p>
          <a:p>
            <a:endParaRPr lang="en-US" sz="1600" dirty="0">
              <a:solidFill>
                <a:srgbClr val="000000"/>
              </a:solidFill>
            </a:endParaRPr>
          </a:p>
        </p:txBody>
      </p:sp>
      <p:pic>
        <p:nvPicPr>
          <p:cNvPr id="2" name="Picture 1"/>
          <p:cNvPicPr>
            <a:picLocks noChangeAspect="1"/>
          </p:cNvPicPr>
          <p:nvPr/>
        </p:nvPicPr>
        <p:blipFill>
          <a:blip r:embed="rId2"/>
          <a:stretch>
            <a:fillRect/>
          </a:stretch>
        </p:blipFill>
        <p:spPr>
          <a:xfrm>
            <a:off x="4572000" y="736704"/>
            <a:ext cx="4128801" cy="2210163"/>
          </a:xfrm>
          <a:prstGeom prst="rect">
            <a:avLst/>
          </a:prstGeom>
        </p:spPr>
      </p:pic>
      <p:pic>
        <p:nvPicPr>
          <p:cNvPr id="5" name="Picture 4">
            <a:extLst>
              <a:ext uri="{FF2B5EF4-FFF2-40B4-BE49-F238E27FC236}">
                <a16:creationId xmlns:a16="http://schemas.microsoft.com/office/drawing/2014/main" id="{D0194ED0-9C7C-F94B-842E-3BE731C16E58}"/>
              </a:ext>
            </a:extLst>
          </p:cNvPr>
          <p:cNvPicPr>
            <a:picLocks noChangeAspect="1"/>
          </p:cNvPicPr>
          <p:nvPr/>
        </p:nvPicPr>
        <p:blipFill>
          <a:blip r:embed="rId3"/>
          <a:stretch>
            <a:fillRect/>
          </a:stretch>
        </p:blipFill>
        <p:spPr>
          <a:xfrm>
            <a:off x="4572000" y="3156228"/>
            <a:ext cx="4053582" cy="1213317"/>
          </a:xfrm>
          <a:prstGeom prst="rect">
            <a:avLst/>
          </a:prstGeom>
        </p:spPr>
      </p:pic>
    </p:spTree>
    <p:extLst>
      <p:ext uri="{BB962C8B-B14F-4D97-AF65-F5344CB8AC3E}">
        <p14:creationId xmlns:p14="http://schemas.microsoft.com/office/powerpoint/2010/main" val="319166693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938727" cy="661737"/>
          </a:xfrm>
        </p:spPr>
        <p:txBody>
          <a:bodyPr/>
          <a:lstStyle/>
          <a:p>
            <a:r>
              <a:rPr lang="en-US" sz="1600" dirty="0"/>
              <a:t>EtherChannel Bundle</a:t>
            </a:r>
            <a:br>
              <a:rPr lang="en-US" dirty="0"/>
            </a:br>
            <a:r>
              <a:rPr lang="en-US" dirty="0" err="1"/>
              <a:t>Configuracion</a:t>
            </a:r>
            <a:r>
              <a:rPr lang="en-US" dirty="0"/>
              <a:t> </a:t>
            </a:r>
            <a:r>
              <a:rPr lang="en-US" dirty="0" err="1"/>
              <a:t>Advanzada</a:t>
            </a:r>
            <a:r>
              <a:rPr lang="en-US" dirty="0"/>
              <a:t> LACP</a:t>
            </a:r>
          </a:p>
        </p:txBody>
      </p:sp>
      <p:sp>
        <p:nvSpPr>
          <p:cNvPr id="7" name="TextBox 6"/>
          <p:cNvSpPr txBox="1"/>
          <p:nvPr/>
        </p:nvSpPr>
        <p:spPr>
          <a:xfrm>
            <a:off x="105288" y="839017"/>
            <a:ext cx="8488206" cy="2862322"/>
          </a:xfrm>
          <a:prstGeom prst="rect">
            <a:avLst/>
          </a:prstGeom>
          <a:noFill/>
        </p:spPr>
        <p:txBody>
          <a:bodyPr wrap="square" rtlCol="0">
            <a:spAutoFit/>
          </a:bodyPr>
          <a:lstStyle/>
          <a:p>
            <a:r>
              <a:rPr lang="es-ES" dirty="0">
                <a:solidFill>
                  <a:srgbClr val="000000"/>
                </a:solidFill>
              </a:rPr>
              <a:t>LACP proporciona algunos ajustes adicionales que no están disponibles con </a:t>
            </a:r>
            <a:r>
              <a:rPr lang="es-ES" dirty="0" err="1">
                <a:solidFill>
                  <a:srgbClr val="000000"/>
                </a:solidFill>
              </a:rPr>
              <a:t>PAgP</a:t>
            </a:r>
            <a:r>
              <a:rPr lang="en-US" dirty="0">
                <a:solidFill>
                  <a:srgbClr val="000000"/>
                </a:solidFill>
              </a:rPr>
              <a:t>.</a:t>
            </a:r>
          </a:p>
          <a:p>
            <a:endParaRPr lang="en-US" dirty="0">
              <a:solidFill>
                <a:srgbClr val="000000"/>
              </a:solidFill>
            </a:endParaRPr>
          </a:p>
          <a:p>
            <a:r>
              <a:rPr lang="es-ES" dirty="0">
                <a:solidFill>
                  <a:srgbClr val="000000"/>
                </a:solidFill>
              </a:rPr>
              <a:t>LACP tiene las siguientes configuraciones avanzadas:</a:t>
            </a:r>
          </a:p>
          <a:p>
            <a:endParaRPr lang="en-US" dirty="0">
              <a:solidFill>
                <a:srgbClr val="000000"/>
              </a:solidFill>
            </a:endParaRPr>
          </a:p>
          <a:p>
            <a:pPr marL="742950" lvl="1" indent="-285750">
              <a:buFont typeface="Arial" panose="020B0604020202020204" pitchFamily="34" charset="0"/>
              <a:buChar char="•"/>
            </a:pPr>
            <a:r>
              <a:rPr lang="en-US" dirty="0">
                <a:solidFill>
                  <a:srgbClr val="000000"/>
                </a:solidFill>
              </a:rPr>
              <a:t>LACP Fast</a:t>
            </a:r>
          </a:p>
          <a:p>
            <a:pPr marL="742950" lvl="1" indent="-285750">
              <a:buFont typeface="Arial" panose="020B0604020202020204" pitchFamily="34" charset="0"/>
              <a:buChar char="•"/>
            </a:pPr>
            <a:r>
              <a:rPr lang="en-US" dirty="0">
                <a:solidFill>
                  <a:srgbClr val="000000"/>
                </a:solidFill>
              </a:rPr>
              <a:t>Minimum Number of Port-Channel Member Interfaces</a:t>
            </a:r>
          </a:p>
          <a:p>
            <a:pPr marL="742950" lvl="1" indent="-285750">
              <a:buFont typeface="Arial" panose="020B0604020202020204" pitchFamily="34" charset="0"/>
              <a:buChar char="•"/>
            </a:pPr>
            <a:r>
              <a:rPr lang="en-US" dirty="0">
                <a:solidFill>
                  <a:srgbClr val="000000"/>
                </a:solidFill>
              </a:rPr>
              <a:t>Maximum Number of Port-Channel Member Interfaces</a:t>
            </a:r>
          </a:p>
          <a:p>
            <a:pPr marL="742950" lvl="1" indent="-285750">
              <a:buFont typeface="Arial" panose="020B0604020202020204" pitchFamily="34" charset="0"/>
              <a:buChar char="•"/>
            </a:pPr>
            <a:r>
              <a:rPr lang="en-US" dirty="0">
                <a:solidFill>
                  <a:srgbClr val="000000"/>
                </a:solidFill>
              </a:rPr>
              <a:t>LACP System Priority</a:t>
            </a:r>
          </a:p>
          <a:p>
            <a:pPr marL="742950" lvl="1" indent="-285750">
              <a:buFont typeface="Arial" panose="020B0604020202020204" pitchFamily="34" charset="0"/>
              <a:buChar char="•"/>
            </a:pPr>
            <a:r>
              <a:rPr lang="en-US" dirty="0">
                <a:solidFill>
                  <a:srgbClr val="000000"/>
                </a:solidFill>
              </a:rPr>
              <a:t>LACP Interface Priority</a:t>
            </a:r>
          </a:p>
        </p:txBody>
      </p:sp>
    </p:spTree>
    <p:extLst>
      <p:ext uri="{BB962C8B-B14F-4D97-AF65-F5344CB8AC3E}">
        <p14:creationId xmlns:p14="http://schemas.microsoft.com/office/powerpoint/2010/main" val="1813034143"/>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938727" cy="661737"/>
          </a:xfrm>
        </p:spPr>
        <p:txBody>
          <a:bodyPr/>
          <a:lstStyle/>
          <a:p>
            <a:r>
              <a:rPr lang="en-US" sz="1600" dirty="0"/>
              <a:t>EtherChannel Bundle</a:t>
            </a:r>
            <a:br>
              <a:rPr lang="en-US" dirty="0"/>
            </a:br>
            <a:r>
              <a:rPr lang="en-US" dirty="0"/>
              <a:t>LACP Fast</a:t>
            </a:r>
          </a:p>
        </p:txBody>
      </p:sp>
      <p:sp>
        <p:nvSpPr>
          <p:cNvPr id="7" name="TextBox 6"/>
          <p:cNvSpPr txBox="1"/>
          <p:nvPr/>
        </p:nvSpPr>
        <p:spPr>
          <a:xfrm>
            <a:off x="105288" y="755868"/>
            <a:ext cx="8833437" cy="2062103"/>
          </a:xfrm>
          <a:prstGeom prst="rect">
            <a:avLst/>
          </a:prstGeom>
          <a:noFill/>
        </p:spPr>
        <p:txBody>
          <a:bodyPr wrap="square" rtlCol="0">
            <a:spAutoFit/>
          </a:bodyPr>
          <a:lstStyle/>
          <a:p>
            <a:pPr marL="285750" indent="-285750">
              <a:buFont typeface="Arial" panose="020B0604020202020204" pitchFamily="34" charset="0"/>
              <a:buChar char="•"/>
            </a:pPr>
            <a:r>
              <a:rPr lang="es-ES" sz="1600" dirty="0">
                <a:solidFill>
                  <a:srgbClr val="000000"/>
                </a:solidFill>
              </a:rPr>
              <a:t>Los estándares LACP originales enviaban paquetes LACP cada 30 segundos. Un enlace se considera inutilizable si no se recibe un paquete LACP después de tres intervalos de 90 segundos.</a:t>
            </a:r>
          </a:p>
          <a:p>
            <a:pPr marL="285750" indent="-285750">
              <a:buFont typeface="Arial" panose="020B0604020202020204" pitchFamily="34" charset="0"/>
              <a:buChar char="•"/>
            </a:pPr>
            <a:r>
              <a:rPr lang="es-ES" sz="1600" dirty="0">
                <a:solidFill>
                  <a:srgbClr val="000000"/>
                </a:solidFill>
              </a:rPr>
              <a:t>Se realizó una enmienda a los estándares para que los paquetes LACP se anuncien cada segundo. Esto se conoce como LACP rápido porque un enlace se puede identificar y eliminar en 3 segundos en comparación con los 90 segundos.</a:t>
            </a:r>
          </a:p>
          <a:p>
            <a:pPr marL="285750" indent="-285750">
              <a:buFont typeface="Arial" panose="020B0604020202020204" pitchFamily="34" charset="0"/>
              <a:buChar char="•"/>
            </a:pPr>
            <a:r>
              <a:rPr lang="es-ES" sz="1600" dirty="0">
                <a:solidFill>
                  <a:srgbClr val="000000"/>
                </a:solidFill>
              </a:rPr>
              <a:t>LACP </a:t>
            </a:r>
            <a:r>
              <a:rPr lang="es-ES" sz="1600" dirty="0" err="1">
                <a:solidFill>
                  <a:srgbClr val="000000"/>
                </a:solidFill>
              </a:rPr>
              <a:t>fast</a:t>
            </a:r>
            <a:r>
              <a:rPr lang="es-ES" sz="1600" dirty="0">
                <a:solidFill>
                  <a:srgbClr val="000000"/>
                </a:solidFill>
              </a:rPr>
              <a:t> está habilitado en las interfaces miembro con el comando de </a:t>
            </a:r>
            <a:r>
              <a:rPr lang="en-US" sz="1600" b="1" dirty="0" err="1">
                <a:solidFill>
                  <a:srgbClr val="000000"/>
                </a:solidFill>
              </a:rPr>
              <a:t>lacp</a:t>
            </a:r>
            <a:r>
              <a:rPr lang="en-US" sz="1600" b="1" dirty="0">
                <a:solidFill>
                  <a:srgbClr val="000000"/>
                </a:solidFill>
              </a:rPr>
              <a:t> rate fast</a:t>
            </a:r>
            <a:r>
              <a:rPr lang="en-US" sz="1600" dirty="0">
                <a:solidFill>
                  <a:srgbClr val="000000"/>
                </a:solidFill>
              </a:rPr>
              <a:t>.</a:t>
            </a:r>
          </a:p>
          <a:p>
            <a:endParaRPr lang="en-US" sz="1600" dirty="0">
              <a:solidFill>
                <a:srgbClr val="000000"/>
              </a:solidFill>
            </a:endParaRPr>
          </a:p>
        </p:txBody>
      </p:sp>
      <p:sp>
        <p:nvSpPr>
          <p:cNvPr id="4" name="TextBox 3"/>
          <p:cNvSpPr txBox="1"/>
          <p:nvPr/>
        </p:nvSpPr>
        <p:spPr>
          <a:xfrm>
            <a:off x="105288" y="3211942"/>
            <a:ext cx="4376057" cy="1323439"/>
          </a:xfrm>
          <a:prstGeom prst="rect">
            <a:avLst/>
          </a:prstGeom>
          <a:noFill/>
        </p:spPr>
        <p:txBody>
          <a:bodyPr wrap="square" rtlCol="0">
            <a:spAutoFit/>
          </a:bodyPr>
          <a:lstStyle/>
          <a:p>
            <a:r>
              <a:rPr lang="en-US" sz="1600" b="1" dirty="0">
                <a:solidFill>
                  <a:srgbClr val="000000"/>
                </a:solidFill>
              </a:rPr>
              <a:t>Nota: </a:t>
            </a:r>
            <a:r>
              <a:rPr lang="es-ES" sz="1600" dirty="0">
                <a:solidFill>
                  <a:srgbClr val="000000"/>
                </a:solidFill>
              </a:rPr>
              <a:t>Todas las interfaces en ambos conmutadores deben configurarse de la misma manera (ya sea usando LACP rápido o LACP lento) para que EtherChannel se active correctamente.</a:t>
            </a:r>
            <a:endParaRPr lang="en-US" sz="1600" dirty="0">
              <a:solidFill>
                <a:srgbClr val="000000"/>
              </a:solidFill>
            </a:endParaRPr>
          </a:p>
        </p:txBody>
      </p:sp>
      <p:pic>
        <p:nvPicPr>
          <p:cNvPr id="2" name="Picture 1"/>
          <p:cNvPicPr>
            <a:picLocks noChangeAspect="1"/>
          </p:cNvPicPr>
          <p:nvPr/>
        </p:nvPicPr>
        <p:blipFill>
          <a:blip r:embed="rId2"/>
          <a:stretch>
            <a:fillRect/>
          </a:stretch>
        </p:blipFill>
        <p:spPr>
          <a:xfrm>
            <a:off x="4562668" y="2723839"/>
            <a:ext cx="4376057" cy="2053424"/>
          </a:xfrm>
          <a:prstGeom prst="rect">
            <a:avLst/>
          </a:prstGeom>
        </p:spPr>
      </p:pic>
    </p:spTree>
    <p:extLst>
      <p:ext uri="{BB962C8B-B14F-4D97-AF65-F5344CB8AC3E}">
        <p14:creationId xmlns:p14="http://schemas.microsoft.com/office/powerpoint/2010/main" val="2530100663"/>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1"/>
            <a:ext cx="8938727" cy="661736"/>
          </a:xfrm>
        </p:spPr>
        <p:txBody>
          <a:bodyPr/>
          <a:lstStyle/>
          <a:p>
            <a:r>
              <a:rPr lang="en-US" sz="1600" dirty="0"/>
              <a:t>EtherChannel Bundle</a:t>
            </a:r>
            <a:br>
              <a:rPr lang="en-US" dirty="0"/>
            </a:br>
            <a:r>
              <a:rPr lang="en-US" dirty="0" err="1"/>
              <a:t>Minimo</a:t>
            </a:r>
            <a:r>
              <a:rPr lang="en-US" dirty="0"/>
              <a:t> </a:t>
            </a:r>
            <a:r>
              <a:rPr lang="en-US" dirty="0" err="1"/>
              <a:t>Numeros</a:t>
            </a:r>
            <a:r>
              <a:rPr lang="en-US" dirty="0"/>
              <a:t> de interfaces </a:t>
            </a:r>
            <a:r>
              <a:rPr lang="en-US" dirty="0" err="1"/>
              <a:t>miembros</a:t>
            </a:r>
            <a:r>
              <a:rPr lang="en-US" dirty="0"/>
              <a:t> de Port-Channel</a:t>
            </a:r>
          </a:p>
        </p:txBody>
      </p:sp>
      <p:sp>
        <p:nvSpPr>
          <p:cNvPr id="7" name="TextBox 2"/>
          <p:cNvSpPr txBox="1"/>
          <p:nvPr/>
        </p:nvSpPr>
        <p:spPr>
          <a:xfrm>
            <a:off x="1" y="661736"/>
            <a:ext cx="4773246" cy="2862322"/>
          </a:xfrm>
          <a:prstGeom prst="rect">
            <a:avLst/>
          </a:prstGeom>
          <a:noFill/>
        </p:spPr>
        <p:txBody>
          <a:bodyPr wrap="square" rtlCol="0">
            <a:spAutoFit/>
          </a:bodyPr>
          <a:lstStyle/>
          <a:p>
            <a:pPr marL="285750" indent="-285750">
              <a:buFont typeface="Arial" panose="020B0604020202020204" pitchFamily="34" charset="0"/>
              <a:buChar char="•"/>
            </a:pPr>
            <a:r>
              <a:rPr lang="es-ES" sz="1500" dirty="0">
                <a:solidFill>
                  <a:srgbClr val="000000"/>
                </a:solidFill>
              </a:rPr>
              <a:t>Una interfaz EtherChannel se activa y activa cuando solo una interfaz miembro forma con éxito una adyacencia con un dispositivo remoto.</a:t>
            </a:r>
          </a:p>
          <a:p>
            <a:pPr marL="285750" indent="-285750">
              <a:buFont typeface="Arial" panose="020B0604020202020204" pitchFamily="34" charset="0"/>
              <a:buChar char="•"/>
            </a:pPr>
            <a:r>
              <a:rPr lang="es-ES" sz="1500" dirty="0">
                <a:solidFill>
                  <a:srgbClr val="000000"/>
                </a:solidFill>
              </a:rPr>
              <a:t>En algunos escenarios de diseño que utilizan LACP, se requiere una cantidad mínima de adyacencias antes de que una interfaz de </a:t>
            </a:r>
            <a:r>
              <a:rPr lang="es-ES" sz="1500" dirty="0" err="1">
                <a:solidFill>
                  <a:srgbClr val="000000"/>
                </a:solidFill>
              </a:rPr>
              <a:t>port</a:t>
            </a:r>
            <a:r>
              <a:rPr lang="es-ES" sz="1500" dirty="0">
                <a:solidFill>
                  <a:srgbClr val="000000"/>
                </a:solidFill>
              </a:rPr>
              <a:t> </a:t>
            </a:r>
            <a:r>
              <a:rPr lang="es-ES" sz="1500" dirty="0" err="1">
                <a:solidFill>
                  <a:srgbClr val="000000"/>
                </a:solidFill>
              </a:rPr>
              <a:t>channels</a:t>
            </a:r>
            <a:r>
              <a:rPr lang="es-ES" sz="1500" dirty="0">
                <a:solidFill>
                  <a:srgbClr val="000000"/>
                </a:solidFill>
              </a:rPr>
              <a:t> se active.</a:t>
            </a:r>
          </a:p>
          <a:p>
            <a:pPr marL="285750" indent="-285750">
              <a:buFont typeface="Arial" panose="020B0604020202020204" pitchFamily="34" charset="0"/>
              <a:buChar char="•"/>
            </a:pPr>
            <a:r>
              <a:rPr lang="es-ES" sz="1500" dirty="0">
                <a:solidFill>
                  <a:srgbClr val="000000"/>
                </a:solidFill>
              </a:rPr>
              <a:t>Esta opción se puede configurar con el comando </a:t>
            </a:r>
            <a:r>
              <a:rPr lang="en-US" sz="1500" b="1" dirty="0">
                <a:solidFill>
                  <a:srgbClr val="000000"/>
                </a:solidFill>
              </a:rPr>
              <a:t>port-channel min-links </a:t>
            </a:r>
            <a:r>
              <a:rPr lang="en-US" sz="1500" i="1" dirty="0" err="1">
                <a:solidFill>
                  <a:srgbClr val="000000"/>
                </a:solidFill>
              </a:rPr>
              <a:t>min-links</a:t>
            </a:r>
            <a:r>
              <a:rPr lang="en-US" sz="1500" dirty="0">
                <a:solidFill>
                  <a:srgbClr val="000000"/>
                </a:solidFill>
              </a:rPr>
              <a:t>.</a:t>
            </a:r>
          </a:p>
          <a:p>
            <a:pPr marL="285750" indent="-285750">
              <a:buFont typeface="Arial" panose="020B0604020202020204" pitchFamily="34" charset="0"/>
              <a:buChar char="•"/>
            </a:pPr>
            <a:endParaRPr lang="en-US" sz="1500" dirty="0">
              <a:solidFill>
                <a:srgbClr val="000000"/>
              </a:solidFill>
            </a:endParaRPr>
          </a:p>
          <a:p>
            <a:pPr marL="285750" indent="-285750">
              <a:buFont typeface="Arial" panose="020B0604020202020204" pitchFamily="34" charset="0"/>
              <a:buChar char="•"/>
            </a:pPr>
            <a:endParaRPr lang="en-US" sz="1500" dirty="0">
              <a:solidFill>
                <a:srgbClr val="000000"/>
              </a:solidFill>
            </a:endParaRPr>
          </a:p>
          <a:p>
            <a:pPr marL="285750" indent="-285750">
              <a:buFont typeface="Arial" panose="020B0604020202020204" pitchFamily="34" charset="0"/>
              <a:buChar char="•"/>
            </a:pPr>
            <a:endParaRPr lang="en-US" sz="1500" dirty="0">
              <a:solidFill>
                <a:srgbClr val="000000"/>
              </a:solidFill>
            </a:endParaRPr>
          </a:p>
        </p:txBody>
      </p:sp>
      <p:sp>
        <p:nvSpPr>
          <p:cNvPr id="4" name="TextBox 3"/>
          <p:cNvSpPr txBox="1"/>
          <p:nvPr/>
        </p:nvSpPr>
        <p:spPr>
          <a:xfrm>
            <a:off x="102293" y="2829502"/>
            <a:ext cx="4568662" cy="1708160"/>
          </a:xfrm>
          <a:prstGeom prst="rect">
            <a:avLst/>
          </a:prstGeom>
          <a:noFill/>
        </p:spPr>
        <p:txBody>
          <a:bodyPr wrap="square" rtlCol="0">
            <a:spAutoFit/>
          </a:bodyPr>
          <a:lstStyle/>
          <a:p>
            <a:r>
              <a:rPr lang="es-ES" sz="1500" dirty="0">
                <a:solidFill>
                  <a:srgbClr val="000000"/>
                </a:solidFill>
              </a:rPr>
              <a:t>No es necesario establecer el número mínimo de interfaces miembro del </a:t>
            </a:r>
            <a:r>
              <a:rPr lang="es-ES" sz="1500" u="sng" dirty="0" err="1">
                <a:solidFill>
                  <a:srgbClr val="000000"/>
                </a:solidFill>
              </a:rPr>
              <a:t>port</a:t>
            </a:r>
            <a:r>
              <a:rPr lang="es-ES" sz="1500" u="sng" dirty="0">
                <a:solidFill>
                  <a:srgbClr val="000000"/>
                </a:solidFill>
              </a:rPr>
              <a:t> </a:t>
            </a:r>
            <a:r>
              <a:rPr lang="es-ES" sz="1500" u="sng" dirty="0" err="1">
                <a:solidFill>
                  <a:srgbClr val="000000"/>
                </a:solidFill>
              </a:rPr>
              <a:t>channels</a:t>
            </a:r>
            <a:r>
              <a:rPr lang="es-ES" sz="1500" dirty="0">
                <a:solidFill>
                  <a:srgbClr val="000000"/>
                </a:solidFill>
              </a:rPr>
              <a:t>.</a:t>
            </a:r>
          </a:p>
          <a:p>
            <a:r>
              <a:rPr lang="es-ES" sz="1500" dirty="0">
                <a:solidFill>
                  <a:srgbClr val="000000"/>
                </a:solidFill>
              </a:rPr>
              <a:t>configurado en ambos dispositivos para funcionar correctamente. Sin embargo, configurarlo en ambos conmutadores es Se recomienda acelerar la resolución de problemas y ayudar al personal operativo.</a:t>
            </a:r>
            <a:endParaRPr lang="en-US" sz="1500" dirty="0">
              <a:solidFill>
                <a:srgbClr val="000000"/>
              </a:solidFill>
            </a:endParaRPr>
          </a:p>
        </p:txBody>
      </p:sp>
      <p:pic>
        <p:nvPicPr>
          <p:cNvPr id="5" name="Picture 4"/>
          <p:cNvPicPr>
            <a:picLocks noChangeAspect="1"/>
          </p:cNvPicPr>
          <p:nvPr/>
        </p:nvPicPr>
        <p:blipFill>
          <a:blip r:embed="rId2"/>
          <a:stretch>
            <a:fillRect/>
          </a:stretch>
        </p:blipFill>
        <p:spPr>
          <a:xfrm>
            <a:off x="4773247" y="661736"/>
            <a:ext cx="4370753" cy="4095772"/>
          </a:xfrm>
          <a:prstGeom prst="rect">
            <a:avLst/>
          </a:prstGeom>
        </p:spPr>
      </p:pic>
    </p:spTree>
    <p:extLst>
      <p:ext uri="{BB962C8B-B14F-4D97-AF65-F5344CB8AC3E}">
        <p14:creationId xmlns:p14="http://schemas.microsoft.com/office/powerpoint/2010/main" val="2168666952"/>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1"/>
            <a:ext cx="8938727" cy="661736"/>
          </a:xfrm>
        </p:spPr>
        <p:txBody>
          <a:bodyPr/>
          <a:lstStyle/>
          <a:p>
            <a:r>
              <a:rPr lang="en-US" sz="1600" dirty="0"/>
              <a:t>EtherChannel Bundle</a:t>
            </a:r>
            <a:br>
              <a:rPr lang="en-US" dirty="0"/>
            </a:br>
            <a:r>
              <a:rPr lang="en-US" dirty="0"/>
              <a:t>Maximo </a:t>
            </a:r>
            <a:r>
              <a:rPr lang="en-US" dirty="0" err="1"/>
              <a:t>Numeros</a:t>
            </a:r>
            <a:r>
              <a:rPr lang="en-US" dirty="0"/>
              <a:t> de interfaces </a:t>
            </a:r>
            <a:r>
              <a:rPr lang="en-US" dirty="0" err="1"/>
              <a:t>miemrbos</a:t>
            </a:r>
            <a:r>
              <a:rPr lang="en-US" dirty="0"/>
              <a:t> de Port-Channel</a:t>
            </a:r>
          </a:p>
        </p:txBody>
      </p:sp>
      <p:sp>
        <p:nvSpPr>
          <p:cNvPr id="7" name="TextBox 2"/>
          <p:cNvSpPr txBox="1"/>
          <p:nvPr/>
        </p:nvSpPr>
        <p:spPr>
          <a:xfrm>
            <a:off x="173622" y="550445"/>
            <a:ext cx="4773246" cy="4478149"/>
          </a:xfrm>
          <a:prstGeom prst="rect">
            <a:avLst/>
          </a:prstGeom>
          <a:noFill/>
        </p:spPr>
        <p:txBody>
          <a:bodyPr wrap="square" rtlCol="0">
            <a:spAutoFit/>
          </a:bodyPr>
          <a:lstStyle/>
          <a:p>
            <a:pPr marL="285750" indent="-285750">
              <a:buFont typeface="Arial" panose="020B0604020202020204" pitchFamily="34" charset="0"/>
              <a:buChar char="•"/>
            </a:pPr>
            <a:r>
              <a:rPr lang="es-ES" sz="1500" dirty="0">
                <a:solidFill>
                  <a:srgbClr val="000000"/>
                </a:solidFill>
              </a:rPr>
              <a:t>Un EtherChannel se puede configurar para tener un número máximo específico de interfaces miembro en un </a:t>
            </a:r>
            <a:r>
              <a:rPr lang="es-ES" sz="1500" dirty="0" err="1">
                <a:solidFill>
                  <a:srgbClr val="000000"/>
                </a:solidFill>
              </a:rPr>
              <a:t>port</a:t>
            </a:r>
            <a:r>
              <a:rPr lang="es-ES" sz="1500" dirty="0">
                <a:solidFill>
                  <a:srgbClr val="000000"/>
                </a:solidFill>
              </a:rPr>
              <a:t> </a:t>
            </a:r>
            <a:r>
              <a:rPr lang="es-ES" sz="1500" dirty="0" err="1">
                <a:solidFill>
                  <a:srgbClr val="000000"/>
                </a:solidFill>
              </a:rPr>
              <a:t>channels</a:t>
            </a:r>
            <a:r>
              <a:rPr lang="es-ES" sz="1500" dirty="0">
                <a:solidFill>
                  <a:srgbClr val="000000"/>
                </a:solidFill>
              </a:rPr>
              <a:t>.</a:t>
            </a:r>
          </a:p>
          <a:p>
            <a:pPr marL="285750" indent="-285750">
              <a:buFont typeface="Arial" panose="020B0604020202020204" pitchFamily="34" charset="0"/>
              <a:buChar char="•"/>
            </a:pPr>
            <a:r>
              <a:rPr lang="es-ES" sz="1500" dirty="0">
                <a:solidFill>
                  <a:srgbClr val="000000"/>
                </a:solidFill>
              </a:rPr>
              <a:t>Esto se puede hacer para garantizar que el recuento de la interfaz de miembros activos se realice con potencias de dos (por ejemplo, 2, 4, 8) para dar cabida a los hashes de equilibrio de carga.</a:t>
            </a:r>
          </a:p>
          <a:p>
            <a:pPr marL="285750" indent="-285750">
              <a:buFont typeface="Arial" panose="020B0604020202020204" pitchFamily="34" charset="0"/>
              <a:buChar char="•"/>
            </a:pPr>
            <a:r>
              <a:rPr lang="es-ES" sz="1500" dirty="0">
                <a:solidFill>
                  <a:srgbClr val="000000"/>
                </a:solidFill>
              </a:rPr>
              <a:t>El número máximo de interfaces miembro en un </a:t>
            </a:r>
            <a:r>
              <a:rPr lang="es-ES" sz="1500" dirty="0" err="1">
                <a:solidFill>
                  <a:srgbClr val="000000"/>
                </a:solidFill>
              </a:rPr>
              <a:t>port</a:t>
            </a:r>
            <a:r>
              <a:rPr lang="es-ES" sz="1500" dirty="0">
                <a:solidFill>
                  <a:srgbClr val="000000"/>
                </a:solidFill>
              </a:rPr>
              <a:t> </a:t>
            </a:r>
            <a:r>
              <a:rPr lang="es-ES" sz="1500" dirty="0" err="1">
                <a:solidFill>
                  <a:srgbClr val="000000"/>
                </a:solidFill>
              </a:rPr>
              <a:t>channels</a:t>
            </a:r>
            <a:r>
              <a:rPr lang="es-ES" sz="1500" dirty="0">
                <a:solidFill>
                  <a:srgbClr val="000000"/>
                </a:solidFill>
              </a:rPr>
              <a:t> se puede configurar con el comando de interfaz de </a:t>
            </a:r>
            <a:r>
              <a:rPr lang="es-ES" sz="1500" dirty="0" err="1">
                <a:solidFill>
                  <a:srgbClr val="000000"/>
                </a:solidFill>
              </a:rPr>
              <a:t>port</a:t>
            </a:r>
            <a:r>
              <a:rPr lang="es-ES" sz="1500" dirty="0">
                <a:solidFill>
                  <a:srgbClr val="000000"/>
                </a:solidFill>
              </a:rPr>
              <a:t> </a:t>
            </a:r>
            <a:r>
              <a:rPr lang="es-ES" sz="1500" dirty="0" err="1">
                <a:solidFill>
                  <a:srgbClr val="000000"/>
                </a:solidFill>
              </a:rPr>
              <a:t>channels</a:t>
            </a:r>
            <a:r>
              <a:rPr lang="es-ES" sz="1500" dirty="0">
                <a:solidFill>
                  <a:srgbClr val="000000"/>
                </a:solidFill>
              </a:rPr>
              <a:t> </a:t>
            </a:r>
            <a:r>
              <a:rPr lang="en-US" sz="1500" b="1" dirty="0" err="1">
                <a:solidFill>
                  <a:srgbClr val="000000"/>
                </a:solidFill>
              </a:rPr>
              <a:t>lacp</a:t>
            </a:r>
            <a:r>
              <a:rPr lang="en-US" sz="1500" b="1" dirty="0">
                <a:solidFill>
                  <a:srgbClr val="000000"/>
                </a:solidFill>
              </a:rPr>
              <a:t> max-bundle </a:t>
            </a:r>
            <a:r>
              <a:rPr lang="en-US" sz="1500" i="1" dirty="0">
                <a:solidFill>
                  <a:srgbClr val="000000"/>
                </a:solidFill>
              </a:rPr>
              <a:t>max-links</a:t>
            </a:r>
            <a:r>
              <a:rPr lang="en-US" sz="1500" dirty="0">
                <a:solidFill>
                  <a:srgbClr val="000000"/>
                </a:solidFill>
              </a:rPr>
              <a:t>.</a:t>
            </a:r>
          </a:p>
          <a:p>
            <a:r>
              <a:rPr lang="es-ES" sz="1500" dirty="0">
                <a:solidFill>
                  <a:srgbClr val="000000"/>
                </a:solidFill>
              </a:rPr>
              <a:t>La cantidad máxima de interfaces de miembros del </a:t>
            </a:r>
            <a:r>
              <a:rPr lang="es-ES" sz="1500" dirty="0" err="1">
                <a:solidFill>
                  <a:srgbClr val="000000"/>
                </a:solidFill>
              </a:rPr>
              <a:t>port</a:t>
            </a:r>
            <a:r>
              <a:rPr lang="es-ES" sz="1500" dirty="0">
                <a:solidFill>
                  <a:srgbClr val="000000"/>
                </a:solidFill>
              </a:rPr>
              <a:t> </a:t>
            </a:r>
            <a:r>
              <a:rPr lang="es-ES" sz="1500" dirty="0" err="1">
                <a:solidFill>
                  <a:srgbClr val="000000"/>
                </a:solidFill>
              </a:rPr>
              <a:t>channels</a:t>
            </a:r>
            <a:r>
              <a:rPr lang="es-ES" sz="1500" dirty="0">
                <a:solidFill>
                  <a:srgbClr val="000000"/>
                </a:solidFill>
              </a:rPr>
              <a:t> debe configurarse solo en el conmutador maestro para ese </a:t>
            </a:r>
            <a:r>
              <a:rPr lang="es-ES" sz="1500" dirty="0" err="1">
                <a:solidFill>
                  <a:srgbClr val="000000"/>
                </a:solidFill>
              </a:rPr>
              <a:t>port</a:t>
            </a:r>
            <a:r>
              <a:rPr lang="es-ES" sz="1500" dirty="0">
                <a:solidFill>
                  <a:srgbClr val="000000"/>
                </a:solidFill>
              </a:rPr>
              <a:t> </a:t>
            </a:r>
            <a:r>
              <a:rPr lang="es-ES" sz="1500" dirty="0" err="1">
                <a:solidFill>
                  <a:srgbClr val="000000"/>
                </a:solidFill>
              </a:rPr>
              <a:t>channels</a:t>
            </a:r>
            <a:r>
              <a:rPr lang="es-ES" sz="1500" dirty="0">
                <a:solidFill>
                  <a:srgbClr val="000000"/>
                </a:solidFill>
              </a:rPr>
              <a:t> . Sin embargo, se recomienda configurarlo en ambos conmutadores para acelerar la resolución de problemas.</a:t>
            </a:r>
          </a:p>
          <a:p>
            <a:endParaRPr lang="en-US" sz="1500" dirty="0">
              <a:solidFill>
                <a:srgbClr val="000000"/>
              </a:solidFill>
            </a:endParaRPr>
          </a:p>
        </p:txBody>
      </p:sp>
      <p:pic>
        <p:nvPicPr>
          <p:cNvPr id="2" name="Picture 1"/>
          <p:cNvPicPr>
            <a:picLocks noChangeAspect="1"/>
          </p:cNvPicPr>
          <p:nvPr/>
        </p:nvPicPr>
        <p:blipFill>
          <a:blip r:embed="rId2"/>
          <a:stretch>
            <a:fillRect/>
          </a:stretch>
        </p:blipFill>
        <p:spPr>
          <a:xfrm>
            <a:off x="5116009" y="837014"/>
            <a:ext cx="3741693" cy="3927538"/>
          </a:xfrm>
          <a:prstGeom prst="rect">
            <a:avLst/>
          </a:prstGeom>
        </p:spPr>
      </p:pic>
    </p:spTree>
    <p:extLst>
      <p:ext uri="{BB962C8B-B14F-4D97-AF65-F5344CB8AC3E}">
        <p14:creationId xmlns:p14="http://schemas.microsoft.com/office/powerpoint/2010/main" val="364654539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1"/>
            <a:ext cx="8938727" cy="661736"/>
          </a:xfrm>
        </p:spPr>
        <p:txBody>
          <a:bodyPr/>
          <a:lstStyle/>
          <a:p>
            <a:r>
              <a:rPr lang="en-US" sz="1600" dirty="0"/>
              <a:t>EtherChannel Bundle</a:t>
            </a:r>
            <a:r>
              <a:rPr lang="en-US" dirty="0"/>
              <a:t> </a:t>
            </a:r>
            <a:br>
              <a:rPr lang="en-US" dirty="0"/>
            </a:br>
            <a:r>
              <a:rPr lang="en-US" dirty="0"/>
              <a:t>LACP System Priority</a:t>
            </a:r>
          </a:p>
        </p:txBody>
      </p:sp>
      <p:sp>
        <p:nvSpPr>
          <p:cNvPr id="7" name="TextBox 6"/>
          <p:cNvSpPr txBox="1"/>
          <p:nvPr/>
        </p:nvSpPr>
        <p:spPr>
          <a:xfrm>
            <a:off x="133500" y="636454"/>
            <a:ext cx="8811404" cy="2062103"/>
          </a:xfrm>
          <a:prstGeom prst="rect">
            <a:avLst/>
          </a:prstGeom>
          <a:noFill/>
        </p:spPr>
        <p:txBody>
          <a:bodyPr wrap="square" rtlCol="0">
            <a:spAutoFit/>
          </a:bodyPr>
          <a:lstStyle/>
          <a:p>
            <a:r>
              <a:rPr lang="es-ES" sz="1600" dirty="0">
                <a:solidFill>
                  <a:srgbClr val="000000"/>
                </a:solidFill>
              </a:rPr>
              <a:t>La prioridad del sistema LACP identifica qué conmutador es el conmutador maestro para un </a:t>
            </a:r>
            <a:r>
              <a:rPr lang="es-ES" sz="1600" dirty="0" err="1">
                <a:solidFill>
                  <a:srgbClr val="000000"/>
                </a:solidFill>
              </a:rPr>
              <a:t>port</a:t>
            </a:r>
            <a:r>
              <a:rPr lang="es-ES" sz="1600" dirty="0">
                <a:solidFill>
                  <a:srgbClr val="000000"/>
                </a:solidFill>
              </a:rPr>
              <a:t> </a:t>
            </a:r>
            <a:r>
              <a:rPr lang="es-ES" sz="1600" dirty="0" err="1">
                <a:solidFill>
                  <a:srgbClr val="000000"/>
                </a:solidFill>
              </a:rPr>
              <a:t>channels</a:t>
            </a:r>
            <a:r>
              <a:rPr lang="es-ES" sz="1600" dirty="0">
                <a:solidFill>
                  <a:srgbClr val="000000"/>
                </a:solidFill>
              </a:rPr>
              <a:t>.</a:t>
            </a:r>
          </a:p>
          <a:p>
            <a:pPr marL="285750" indent="-285750">
              <a:buFont typeface="Arial" panose="020B0604020202020204" pitchFamily="34" charset="0"/>
              <a:buChar char="•"/>
            </a:pPr>
            <a:r>
              <a:rPr lang="es-ES" sz="1600" dirty="0">
                <a:solidFill>
                  <a:srgbClr val="000000"/>
                </a:solidFill>
              </a:rPr>
              <a:t>El conmutador maestro en un </a:t>
            </a:r>
            <a:r>
              <a:rPr lang="es-ES" sz="1600" dirty="0" err="1">
                <a:solidFill>
                  <a:srgbClr val="000000"/>
                </a:solidFill>
              </a:rPr>
              <a:t>port</a:t>
            </a:r>
            <a:r>
              <a:rPr lang="es-ES" sz="1600" dirty="0">
                <a:solidFill>
                  <a:srgbClr val="000000"/>
                </a:solidFill>
              </a:rPr>
              <a:t> </a:t>
            </a:r>
            <a:r>
              <a:rPr lang="es-ES" sz="1600" dirty="0" err="1">
                <a:solidFill>
                  <a:srgbClr val="000000"/>
                </a:solidFill>
              </a:rPr>
              <a:t>channels</a:t>
            </a:r>
            <a:r>
              <a:rPr lang="es-ES" sz="1600" dirty="0">
                <a:solidFill>
                  <a:srgbClr val="000000"/>
                </a:solidFill>
              </a:rPr>
              <a:t> es responsable de elegir qué interfaces miembro están activas en un </a:t>
            </a:r>
            <a:r>
              <a:rPr lang="es-ES" sz="1600" dirty="0" err="1">
                <a:solidFill>
                  <a:srgbClr val="000000"/>
                </a:solidFill>
              </a:rPr>
              <a:t>port</a:t>
            </a:r>
            <a:r>
              <a:rPr lang="es-ES" sz="1600" dirty="0">
                <a:solidFill>
                  <a:srgbClr val="000000"/>
                </a:solidFill>
              </a:rPr>
              <a:t> </a:t>
            </a:r>
            <a:r>
              <a:rPr lang="es-ES" sz="1600" dirty="0" err="1">
                <a:solidFill>
                  <a:srgbClr val="000000"/>
                </a:solidFill>
              </a:rPr>
              <a:t>channels</a:t>
            </a:r>
            <a:r>
              <a:rPr lang="es-ES" sz="1600" dirty="0">
                <a:solidFill>
                  <a:srgbClr val="000000"/>
                </a:solidFill>
              </a:rPr>
              <a:t> cuando hay más interfaces miembro que el número máximo de interfaces miembro asociadas con una interfaz de </a:t>
            </a:r>
            <a:r>
              <a:rPr lang="es-ES" sz="1600" dirty="0" err="1">
                <a:solidFill>
                  <a:srgbClr val="000000"/>
                </a:solidFill>
              </a:rPr>
              <a:t>port</a:t>
            </a:r>
            <a:r>
              <a:rPr lang="es-ES" sz="1600" dirty="0">
                <a:solidFill>
                  <a:srgbClr val="000000"/>
                </a:solidFill>
              </a:rPr>
              <a:t> </a:t>
            </a:r>
            <a:r>
              <a:rPr lang="es-ES" sz="1600" dirty="0" err="1">
                <a:solidFill>
                  <a:srgbClr val="000000"/>
                </a:solidFill>
              </a:rPr>
              <a:t>channels</a:t>
            </a:r>
            <a:r>
              <a:rPr lang="es-ES" sz="1600" dirty="0">
                <a:solidFill>
                  <a:srgbClr val="000000"/>
                </a:solidFill>
              </a:rPr>
              <a:t>.</a:t>
            </a:r>
          </a:p>
          <a:p>
            <a:pPr marL="285750" indent="-285750">
              <a:buFont typeface="Arial" panose="020B0604020202020204" pitchFamily="34" charset="0"/>
              <a:buChar char="•"/>
            </a:pPr>
            <a:r>
              <a:rPr lang="es-ES" sz="1600" dirty="0">
                <a:solidFill>
                  <a:srgbClr val="000000"/>
                </a:solidFill>
              </a:rPr>
              <a:t>Se prefiere el interruptor con menor prioridad del sistema.</a:t>
            </a:r>
          </a:p>
          <a:p>
            <a:pPr marL="285750" indent="-285750">
              <a:buFont typeface="Arial" panose="020B0604020202020204" pitchFamily="34" charset="0"/>
              <a:buChar char="•"/>
            </a:pPr>
            <a:r>
              <a:rPr lang="es-ES" sz="1600" dirty="0">
                <a:solidFill>
                  <a:srgbClr val="000000"/>
                </a:solidFill>
              </a:rPr>
              <a:t>La prioridad del sistema LACP se puede cambiar con el comando </a:t>
            </a:r>
            <a:r>
              <a:rPr lang="en-US" sz="1600" b="1" dirty="0" err="1">
                <a:solidFill>
                  <a:srgbClr val="000000"/>
                </a:solidFill>
              </a:rPr>
              <a:t>lacp</a:t>
            </a:r>
            <a:r>
              <a:rPr lang="en-US" sz="1600" b="1" dirty="0">
                <a:solidFill>
                  <a:srgbClr val="000000"/>
                </a:solidFill>
              </a:rPr>
              <a:t> system-priority </a:t>
            </a:r>
            <a:r>
              <a:rPr lang="en-US" sz="1600" i="1" dirty="0">
                <a:solidFill>
                  <a:srgbClr val="000000"/>
                </a:solidFill>
              </a:rPr>
              <a:t>priority</a:t>
            </a:r>
            <a:endParaRPr lang="en-US" sz="1600" dirty="0">
              <a:solidFill>
                <a:srgbClr val="000000"/>
              </a:solidFill>
            </a:endParaRPr>
          </a:p>
        </p:txBody>
      </p:sp>
      <p:pic>
        <p:nvPicPr>
          <p:cNvPr id="2" name="Picture 1">
            <a:extLst>
              <a:ext uri="{FF2B5EF4-FFF2-40B4-BE49-F238E27FC236}">
                <a16:creationId xmlns:a16="http://schemas.microsoft.com/office/drawing/2014/main" id="{2144A6C9-940E-A24E-AC14-F93140842108}"/>
              </a:ext>
            </a:extLst>
          </p:cNvPr>
          <p:cNvPicPr>
            <a:picLocks noChangeAspect="1"/>
          </p:cNvPicPr>
          <p:nvPr/>
        </p:nvPicPr>
        <p:blipFill>
          <a:blip r:embed="rId2"/>
          <a:stretch>
            <a:fillRect/>
          </a:stretch>
        </p:blipFill>
        <p:spPr>
          <a:xfrm>
            <a:off x="1504307" y="2786327"/>
            <a:ext cx="5626100" cy="1828800"/>
          </a:xfrm>
          <a:prstGeom prst="rect">
            <a:avLst/>
          </a:prstGeom>
        </p:spPr>
      </p:pic>
    </p:spTree>
    <p:extLst>
      <p:ext uri="{BB962C8B-B14F-4D97-AF65-F5344CB8AC3E}">
        <p14:creationId xmlns:p14="http://schemas.microsoft.com/office/powerpoint/2010/main" val="120577140"/>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1"/>
            <a:ext cx="8938727" cy="661736"/>
          </a:xfrm>
        </p:spPr>
        <p:txBody>
          <a:bodyPr/>
          <a:lstStyle/>
          <a:p>
            <a:r>
              <a:rPr lang="en-US" sz="1600" dirty="0"/>
              <a:t>EtherChannel Bundle</a:t>
            </a:r>
            <a:r>
              <a:rPr lang="en-US" dirty="0"/>
              <a:t> </a:t>
            </a:r>
            <a:br>
              <a:rPr lang="en-US" dirty="0"/>
            </a:br>
            <a:r>
              <a:rPr lang="en-US" dirty="0"/>
              <a:t>LACP Interface Priority</a:t>
            </a:r>
          </a:p>
        </p:txBody>
      </p:sp>
      <p:sp>
        <p:nvSpPr>
          <p:cNvPr id="7" name="TextBox 6"/>
          <p:cNvSpPr txBox="1"/>
          <p:nvPr/>
        </p:nvSpPr>
        <p:spPr>
          <a:xfrm>
            <a:off x="196770" y="843735"/>
            <a:ext cx="8741956" cy="1708160"/>
          </a:xfrm>
          <a:prstGeom prst="rect">
            <a:avLst/>
          </a:prstGeom>
          <a:noFill/>
        </p:spPr>
        <p:txBody>
          <a:bodyPr wrap="square" rtlCol="0">
            <a:spAutoFit/>
          </a:bodyPr>
          <a:lstStyle/>
          <a:p>
            <a:r>
              <a:rPr lang="es-ES" sz="1500" dirty="0">
                <a:solidFill>
                  <a:srgbClr val="000000"/>
                </a:solidFill>
              </a:rPr>
              <a:t>La prioridad de la interfaz LACP permite que el conmutador maestro elija qué interfaces miembro están</a:t>
            </a:r>
          </a:p>
          <a:p>
            <a:pPr marL="285750" indent="-285750">
              <a:buFont typeface="Arial" panose="020B0604020202020204" pitchFamily="34" charset="0"/>
              <a:buChar char="•"/>
            </a:pPr>
            <a:r>
              <a:rPr lang="es-ES" sz="1500" dirty="0">
                <a:solidFill>
                  <a:srgbClr val="000000"/>
                </a:solidFill>
              </a:rPr>
              <a:t>activo en un </a:t>
            </a:r>
            <a:r>
              <a:rPr lang="es-ES" sz="1500" dirty="0" err="1">
                <a:solidFill>
                  <a:srgbClr val="000000"/>
                </a:solidFill>
              </a:rPr>
              <a:t>port</a:t>
            </a:r>
            <a:r>
              <a:rPr lang="es-ES" sz="1500" dirty="0">
                <a:solidFill>
                  <a:srgbClr val="000000"/>
                </a:solidFill>
              </a:rPr>
              <a:t> </a:t>
            </a:r>
            <a:r>
              <a:rPr lang="es-ES" sz="1500" dirty="0" err="1">
                <a:solidFill>
                  <a:srgbClr val="000000"/>
                </a:solidFill>
              </a:rPr>
              <a:t>channels</a:t>
            </a:r>
            <a:r>
              <a:rPr lang="es-ES" sz="1500" dirty="0">
                <a:solidFill>
                  <a:srgbClr val="000000"/>
                </a:solidFill>
              </a:rPr>
              <a:t> cuando hay más interfaces miembro que el número máximo</a:t>
            </a:r>
          </a:p>
          <a:p>
            <a:pPr marL="285750" indent="-285750">
              <a:buFont typeface="Arial" panose="020B0604020202020204" pitchFamily="34" charset="0"/>
              <a:buChar char="•"/>
            </a:pPr>
            <a:r>
              <a:rPr lang="es-ES" sz="1500" dirty="0">
                <a:solidFill>
                  <a:srgbClr val="000000"/>
                </a:solidFill>
              </a:rPr>
              <a:t>de interfaces miembro para un </a:t>
            </a:r>
            <a:r>
              <a:rPr lang="es-ES" sz="1500" dirty="0" err="1">
                <a:solidFill>
                  <a:srgbClr val="000000"/>
                </a:solidFill>
              </a:rPr>
              <a:t>port</a:t>
            </a:r>
            <a:r>
              <a:rPr lang="es-ES" sz="1500" dirty="0">
                <a:solidFill>
                  <a:srgbClr val="000000"/>
                </a:solidFill>
              </a:rPr>
              <a:t> </a:t>
            </a:r>
            <a:r>
              <a:rPr lang="es-ES" sz="1500" dirty="0" err="1">
                <a:solidFill>
                  <a:srgbClr val="000000"/>
                </a:solidFill>
              </a:rPr>
              <a:t>channels</a:t>
            </a:r>
            <a:r>
              <a:rPr lang="es-ES" sz="1500" dirty="0">
                <a:solidFill>
                  <a:srgbClr val="000000"/>
                </a:solidFill>
              </a:rPr>
              <a:t>.</a:t>
            </a:r>
          </a:p>
          <a:p>
            <a:pPr marL="285750" indent="-285750">
              <a:buFont typeface="Arial" panose="020B0604020202020204" pitchFamily="34" charset="0"/>
              <a:buChar char="•"/>
            </a:pPr>
            <a:r>
              <a:rPr lang="es-ES" sz="1500" dirty="0">
                <a:solidFill>
                  <a:srgbClr val="000000"/>
                </a:solidFill>
              </a:rPr>
              <a:t>Se prefiere un puerto con una prioridad de puerto más baja.</a:t>
            </a:r>
          </a:p>
          <a:p>
            <a:pPr marL="285750" indent="-285750">
              <a:buFont typeface="Arial" panose="020B0604020202020204" pitchFamily="34" charset="0"/>
              <a:buChar char="•"/>
            </a:pPr>
            <a:r>
              <a:rPr lang="es-ES" sz="1500" dirty="0">
                <a:solidFill>
                  <a:srgbClr val="000000"/>
                </a:solidFill>
              </a:rPr>
              <a:t>El comando de configuración de interfaz </a:t>
            </a:r>
            <a:r>
              <a:rPr lang="en-US" sz="1500" b="1" dirty="0" err="1">
                <a:solidFill>
                  <a:srgbClr val="000000"/>
                </a:solidFill>
              </a:rPr>
              <a:t>lacp</a:t>
            </a:r>
            <a:r>
              <a:rPr lang="en-US" sz="1500" b="1" dirty="0">
                <a:solidFill>
                  <a:srgbClr val="000000"/>
                </a:solidFill>
              </a:rPr>
              <a:t> port-priority </a:t>
            </a:r>
            <a:r>
              <a:rPr lang="en-US" sz="1500" i="1" dirty="0">
                <a:solidFill>
                  <a:srgbClr val="000000"/>
                </a:solidFill>
              </a:rPr>
              <a:t>priority </a:t>
            </a:r>
            <a:r>
              <a:rPr lang="es-ES" sz="1500" dirty="0">
                <a:solidFill>
                  <a:srgbClr val="000000"/>
                </a:solidFill>
              </a:rPr>
              <a:t>establece la prioridad de la interfaz.</a:t>
            </a:r>
            <a:endParaRPr lang="en-US" sz="1500" dirty="0">
              <a:solidFill>
                <a:srgbClr val="000000"/>
              </a:solidFill>
            </a:endParaRPr>
          </a:p>
        </p:txBody>
      </p:sp>
      <p:pic>
        <p:nvPicPr>
          <p:cNvPr id="4" name="Picture 3">
            <a:extLst>
              <a:ext uri="{FF2B5EF4-FFF2-40B4-BE49-F238E27FC236}">
                <a16:creationId xmlns:a16="http://schemas.microsoft.com/office/drawing/2014/main" id="{54C4BD40-E599-1245-8088-220BC58756AE}"/>
              </a:ext>
            </a:extLst>
          </p:cNvPr>
          <p:cNvPicPr>
            <a:picLocks noChangeAspect="1"/>
          </p:cNvPicPr>
          <p:nvPr/>
        </p:nvPicPr>
        <p:blipFill>
          <a:blip r:embed="rId2"/>
          <a:stretch>
            <a:fillRect/>
          </a:stretch>
        </p:blipFill>
        <p:spPr>
          <a:xfrm>
            <a:off x="1809034" y="2491271"/>
            <a:ext cx="5053631" cy="2026057"/>
          </a:xfrm>
          <a:prstGeom prst="rect">
            <a:avLst/>
          </a:prstGeom>
        </p:spPr>
      </p:pic>
    </p:spTree>
    <p:extLst>
      <p:ext uri="{BB962C8B-B14F-4D97-AF65-F5344CB8AC3E}">
        <p14:creationId xmlns:p14="http://schemas.microsoft.com/office/powerpoint/2010/main" val="301668042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1"/>
            <a:ext cx="8938727" cy="661736"/>
          </a:xfrm>
        </p:spPr>
        <p:txBody>
          <a:bodyPr/>
          <a:lstStyle/>
          <a:p>
            <a:r>
              <a:rPr lang="en-US" sz="1600" dirty="0"/>
              <a:t>EtherChannel Bundle</a:t>
            </a:r>
            <a:r>
              <a:rPr lang="en-US" dirty="0"/>
              <a:t> </a:t>
            </a:r>
            <a:br>
              <a:rPr lang="en-US" dirty="0"/>
            </a:br>
            <a:r>
              <a:rPr lang="en-US" dirty="0"/>
              <a:t>Troubleshooting EtherChannel Bundles</a:t>
            </a:r>
          </a:p>
        </p:txBody>
      </p:sp>
      <p:sp>
        <p:nvSpPr>
          <p:cNvPr id="7" name="TextBox 6"/>
          <p:cNvSpPr txBox="1"/>
          <p:nvPr/>
        </p:nvSpPr>
        <p:spPr>
          <a:xfrm>
            <a:off x="233265" y="1109605"/>
            <a:ext cx="8705461" cy="2585323"/>
          </a:xfrm>
          <a:prstGeom prst="rect">
            <a:avLst/>
          </a:prstGeom>
          <a:noFill/>
        </p:spPr>
        <p:txBody>
          <a:bodyPr wrap="square" rtlCol="0">
            <a:spAutoFit/>
          </a:bodyPr>
          <a:lstStyle/>
          <a:p>
            <a:r>
              <a:rPr lang="es-ES" dirty="0">
                <a:solidFill>
                  <a:srgbClr val="000000"/>
                </a:solidFill>
              </a:rPr>
              <a:t>Un </a:t>
            </a:r>
            <a:r>
              <a:rPr lang="es-ES" dirty="0" err="1">
                <a:solidFill>
                  <a:srgbClr val="000000"/>
                </a:solidFill>
              </a:rPr>
              <a:t>port</a:t>
            </a:r>
            <a:r>
              <a:rPr lang="es-ES" dirty="0">
                <a:solidFill>
                  <a:srgbClr val="000000"/>
                </a:solidFill>
              </a:rPr>
              <a:t> </a:t>
            </a:r>
            <a:r>
              <a:rPr lang="es-ES" dirty="0" err="1">
                <a:solidFill>
                  <a:srgbClr val="000000"/>
                </a:solidFill>
              </a:rPr>
              <a:t>channels</a:t>
            </a:r>
            <a:r>
              <a:rPr lang="es-ES" dirty="0">
                <a:solidFill>
                  <a:srgbClr val="000000"/>
                </a:solidFill>
              </a:rPr>
              <a:t> es una interfaz lógica, por lo que todas las interfaces miembro deben tener las </a:t>
            </a:r>
            <a:r>
              <a:rPr lang="es-ES" u="sng" dirty="0">
                <a:solidFill>
                  <a:srgbClr val="000000"/>
                </a:solidFill>
              </a:rPr>
              <a:t>mismas características</a:t>
            </a:r>
            <a:r>
              <a:rPr lang="es-ES" dirty="0">
                <a:solidFill>
                  <a:srgbClr val="000000"/>
                </a:solidFill>
              </a:rPr>
              <a:t>. Si no lo hacen, ocurrirán problemas.</a:t>
            </a:r>
          </a:p>
          <a:p>
            <a:pPr marL="285750" indent="-285750">
              <a:buFont typeface="Arial" panose="020B0604020202020204" pitchFamily="34" charset="0"/>
              <a:buChar char="•"/>
            </a:pPr>
            <a:endParaRPr lang="es-ES" dirty="0">
              <a:solidFill>
                <a:srgbClr val="000000"/>
              </a:solidFill>
            </a:endParaRPr>
          </a:p>
          <a:p>
            <a:pPr marL="285750" indent="-285750">
              <a:buFont typeface="Arial" panose="020B0604020202020204" pitchFamily="34" charset="0"/>
              <a:buChar char="•"/>
            </a:pPr>
            <a:r>
              <a:rPr lang="es-ES" dirty="0">
                <a:solidFill>
                  <a:srgbClr val="000000"/>
                </a:solidFill>
              </a:rPr>
              <a:t>Generalmente, como regla general, al configurar </a:t>
            </a:r>
            <a:r>
              <a:rPr lang="es-ES" dirty="0" err="1">
                <a:solidFill>
                  <a:srgbClr val="000000"/>
                </a:solidFill>
              </a:rPr>
              <a:t>port</a:t>
            </a:r>
            <a:r>
              <a:rPr lang="es-ES" dirty="0">
                <a:solidFill>
                  <a:srgbClr val="000000"/>
                </a:solidFill>
              </a:rPr>
              <a:t> </a:t>
            </a:r>
            <a:r>
              <a:rPr lang="es-ES" dirty="0" err="1">
                <a:solidFill>
                  <a:srgbClr val="000000"/>
                </a:solidFill>
              </a:rPr>
              <a:t>channels</a:t>
            </a:r>
            <a:r>
              <a:rPr lang="es-ES" dirty="0">
                <a:solidFill>
                  <a:srgbClr val="000000"/>
                </a:solidFill>
              </a:rPr>
              <a:t> en un conmutador, coloque cada interfaz miembro en el tipo de puerto de conmutador apropiado (Capa 2 o Capa 3) y luego asocie las interfaces a un </a:t>
            </a:r>
            <a:r>
              <a:rPr lang="es-ES" dirty="0" err="1">
                <a:solidFill>
                  <a:srgbClr val="000000"/>
                </a:solidFill>
              </a:rPr>
              <a:t>port</a:t>
            </a:r>
            <a:r>
              <a:rPr lang="es-ES" dirty="0">
                <a:solidFill>
                  <a:srgbClr val="000000"/>
                </a:solidFill>
              </a:rPr>
              <a:t> </a:t>
            </a:r>
            <a:r>
              <a:rPr lang="es-ES" dirty="0" err="1">
                <a:solidFill>
                  <a:srgbClr val="000000"/>
                </a:solidFill>
              </a:rPr>
              <a:t>channels</a:t>
            </a:r>
            <a:r>
              <a:rPr lang="es-ES" dirty="0">
                <a:solidFill>
                  <a:srgbClr val="000000"/>
                </a:solidFill>
              </a:rPr>
              <a:t>.</a:t>
            </a:r>
          </a:p>
          <a:p>
            <a:pPr marL="285750" indent="-285750">
              <a:buFont typeface="Arial" panose="020B0604020202020204" pitchFamily="34" charset="0"/>
              <a:buChar char="•"/>
            </a:pPr>
            <a:endParaRPr lang="es-ES" dirty="0">
              <a:solidFill>
                <a:srgbClr val="000000"/>
              </a:solidFill>
            </a:endParaRPr>
          </a:p>
          <a:p>
            <a:pPr marL="285750" indent="-285750">
              <a:buFont typeface="Arial" panose="020B0604020202020204" pitchFamily="34" charset="0"/>
              <a:buChar char="•"/>
            </a:pPr>
            <a:r>
              <a:rPr lang="es-ES" dirty="0">
                <a:solidFill>
                  <a:srgbClr val="000000"/>
                </a:solidFill>
              </a:rPr>
              <a:t>El resto de la configuración del </a:t>
            </a:r>
            <a:r>
              <a:rPr lang="es-ES" dirty="0" err="1">
                <a:solidFill>
                  <a:srgbClr val="000000"/>
                </a:solidFill>
              </a:rPr>
              <a:t>port</a:t>
            </a:r>
            <a:r>
              <a:rPr lang="es-ES" dirty="0">
                <a:solidFill>
                  <a:srgbClr val="000000"/>
                </a:solidFill>
              </a:rPr>
              <a:t> </a:t>
            </a:r>
            <a:r>
              <a:rPr lang="es-ES" dirty="0" err="1">
                <a:solidFill>
                  <a:srgbClr val="000000"/>
                </a:solidFill>
              </a:rPr>
              <a:t>channels</a:t>
            </a:r>
            <a:r>
              <a:rPr lang="es-ES" dirty="0">
                <a:solidFill>
                  <a:srgbClr val="000000"/>
                </a:solidFill>
              </a:rPr>
              <a:t> se realiza a través de la interfaz del </a:t>
            </a:r>
            <a:r>
              <a:rPr lang="es-ES" dirty="0" err="1">
                <a:solidFill>
                  <a:srgbClr val="000000"/>
                </a:solidFill>
              </a:rPr>
              <a:t>port</a:t>
            </a:r>
            <a:r>
              <a:rPr lang="es-ES" dirty="0">
                <a:solidFill>
                  <a:srgbClr val="000000"/>
                </a:solidFill>
              </a:rPr>
              <a:t> </a:t>
            </a:r>
            <a:r>
              <a:rPr lang="es-ES" dirty="0" err="1">
                <a:solidFill>
                  <a:srgbClr val="000000"/>
                </a:solidFill>
              </a:rPr>
              <a:t>channels</a:t>
            </a:r>
            <a:r>
              <a:rPr lang="es-ES" dirty="0">
                <a:solidFill>
                  <a:srgbClr val="000000"/>
                </a:solidFill>
              </a:rPr>
              <a:t>.</a:t>
            </a:r>
            <a:endParaRPr lang="en-US" dirty="0">
              <a:solidFill>
                <a:srgbClr val="000000"/>
              </a:solidFill>
            </a:endParaRPr>
          </a:p>
        </p:txBody>
      </p:sp>
    </p:spTree>
    <p:extLst>
      <p:ext uri="{BB962C8B-B14F-4D97-AF65-F5344CB8AC3E}">
        <p14:creationId xmlns:p14="http://schemas.microsoft.com/office/powerpoint/2010/main" val="249712966"/>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897815" cy="750277"/>
          </a:xfrm>
        </p:spPr>
        <p:txBody>
          <a:bodyPr/>
          <a:lstStyle/>
          <a:p>
            <a:r>
              <a:rPr lang="en-US" sz="1600" dirty="0"/>
              <a:t>VLAN Trunking Protocol</a:t>
            </a:r>
            <a:br>
              <a:rPr lang="en-US" dirty="0"/>
            </a:br>
            <a:r>
              <a:rPr lang="en-US" dirty="0"/>
              <a:t>Roles de VTP</a:t>
            </a:r>
          </a:p>
        </p:txBody>
      </p:sp>
      <p:sp>
        <p:nvSpPr>
          <p:cNvPr id="2" name="Content Placeholder 1"/>
          <p:cNvSpPr>
            <a:spLocks noGrp="1"/>
          </p:cNvSpPr>
          <p:nvPr>
            <p:ph idx="1"/>
          </p:nvPr>
        </p:nvSpPr>
        <p:spPr>
          <a:xfrm>
            <a:off x="222738" y="750277"/>
            <a:ext cx="4941167" cy="445477"/>
          </a:xfrm>
        </p:spPr>
        <p:txBody>
          <a:bodyPr/>
          <a:lstStyle/>
          <a:p>
            <a:pPr marL="0" indent="0">
              <a:buNone/>
            </a:pPr>
            <a:r>
              <a:rPr lang="es-ES" sz="1600" dirty="0"/>
              <a:t>Hay cuatro roles en la arquitectura VTP:</a:t>
            </a:r>
            <a:endParaRPr lang="en-US" sz="1600" dirty="0"/>
          </a:p>
        </p:txBody>
      </p:sp>
      <p:graphicFrame>
        <p:nvGraphicFramePr>
          <p:cNvPr id="5" name="Table 4"/>
          <p:cNvGraphicFramePr>
            <a:graphicFrameLocks noGrp="1"/>
          </p:cNvGraphicFramePr>
          <p:nvPr>
            <p:extLst>
              <p:ext uri="{D42A27DB-BD31-4B8C-83A1-F6EECF244321}">
                <p14:modId xmlns:p14="http://schemas.microsoft.com/office/powerpoint/2010/main" val="1207308623"/>
              </p:ext>
            </p:extLst>
          </p:nvPr>
        </p:nvGraphicFramePr>
        <p:xfrm>
          <a:off x="246185" y="1277815"/>
          <a:ext cx="8721969" cy="3108960"/>
        </p:xfrm>
        <a:graphic>
          <a:graphicData uri="http://schemas.openxmlformats.org/drawingml/2006/table">
            <a:tbl>
              <a:tblPr firstRow="1" bandRow="1">
                <a:tableStyleId>{5C22544A-7EE6-4342-B048-85BDC9FD1C3A}</a:tableStyleId>
              </a:tblPr>
              <a:tblGrid>
                <a:gridCol w="1473697">
                  <a:extLst>
                    <a:ext uri="{9D8B030D-6E8A-4147-A177-3AD203B41FA5}">
                      <a16:colId xmlns:a16="http://schemas.microsoft.com/office/drawing/2014/main" val="20000"/>
                    </a:ext>
                  </a:extLst>
                </a:gridCol>
                <a:gridCol w="7248272">
                  <a:extLst>
                    <a:ext uri="{9D8B030D-6E8A-4147-A177-3AD203B41FA5}">
                      <a16:colId xmlns:a16="http://schemas.microsoft.com/office/drawing/2014/main" val="20001"/>
                    </a:ext>
                  </a:extLst>
                </a:gridCol>
              </a:tblGrid>
              <a:tr h="153045">
                <a:tc>
                  <a:txBody>
                    <a:bodyPr/>
                    <a:lstStyle/>
                    <a:p>
                      <a:r>
                        <a:rPr lang="en-US" sz="1400" b="0" i="0" u="none" strike="noStrike" kern="1200" baseline="0" dirty="0">
                          <a:solidFill>
                            <a:schemeClr val="lt1"/>
                          </a:solidFill>
                          <a:latin typeface="+mn-lt"/>
                          <a:ea typeface="+mn-ea"/>
                          <a:cs typeface="+mn-cs"/>
                        </a:rPr>
                        <a:t>VTP Roll</a:t>
                      </a:r>
                      <a:endParaRPr lang="en-US" dirty="0"/>
                    </a:p>
                  </a:txBody>
                  <a:tcPr/>
                </a:tc>
                <a:tc>
                  <a:txBody>
                    <a:bodyPr/>
                    <a:lstStyle/>
                    <a:p>
                      <a:r>
                        <a:rPr lang="en-US" dirty="0"/>
                        <a:t>Description</a:t>
                      </a:r>
                    </a:p>
                  </a:txBody>
                  <a:tcPr/>
                </a:tc>
                <a:extLst>
                  <a:ext uri="{0D108BD9-81ED-4DB2-BD59-A6C34878D82A}">
                    <a16:rowId xmlns:a16="http://schemas.microsoft.com/office/drawing/2014/main" val="10000"/>
                  </a:ext>
                </a:extLst>
              </a:tr>
              <a:tr h="343164">
                <a:tc>
                  <a:txBody>
                    <a:bodyPr/>
                    <a:lstStyle/>
                    <a:p>
                      <a:r>
                        <a:rPr lang="en-US" sz="1600" b="1" i="0" u="none" strike="noStrike" baseline="0" dirty="0">
                          <a:solidFill>
                            <a:srgbClr val="000000"/>
                          </a:solidFill>
                          <a:latin typeface="+mn-lt"/>
                        </a:rPr>
                        <a:t>Server</a:t>
                      </a:r>
                      <a:endParaRPr lang="en-US" sz="1600" b="1" dirty="0">
                        <a:solidFill>
                          <a:srgbClr val="000000"/>
                        </a:solidFill>
                        <a:latin typeface="+mn-lt"/>
                      </a:endParaRPr>
                    </a:p>
                  </a:txBody>
                  <a:tcPr/>
                </a:tc>
                <a:tc>
                  <a:txBody>
                    <a:bodyPr/>
                    <a:lstStyle/>
                    <a:p>
                      <a:r>
                        <a:rPr lang="es-ES" sz="1600" b="0" i="0" u="none" strike="noStrike" kern="1200" baseline="0" dirty="0">
                          <a:solidFill>
                            <a:srgbClr val="000000"/>
                          </a:solidFill>
                          <a:latin typeface="+mn-lt"/>
                          <a:ea typeface="+mn-ea"/>
                          <a:cs typeface="+mn-cs"/>
                        </a:rPr>
                        <a:t>El conmutador de servidor es responsable de la creación, modificación y eliminación de VLAN dentro del dominio VTP.</a:t>
                      </a:r>
                      <a:endParaRPr lang="en-US" sz="1600" dirty="0">
                        <a:solidFill>
                          <a:srgbClr val="000000"/>
                        </a:solidFill>
                        <a:latin typeface="+mn-lt"/>
                      </a:endParaRPr>
                    </a:p>
                  </a:txBody>
                  <a:tcPr/>
                </a:tc>
                <a:extLst>
                  <a:ext uri="{0D108BD9-81ED-4DB2-BD59-A6C34878D82A}">
                    <a16:rowId xmlns:a16="http://schemas.microsoft.com/office/drawing/2014/main" val="10001"/>
                  </a:ext>
                </a:extLst>
              </a:tr>
              <a:tr h="343164">
                <a:tc>
                  <a:txBody>
                    <a:bodyPr/>
                    <a:lstStyle/>
                    <a:p>
                      <a:r>
                        <a:rPr lang="en-US" sz="1600" b="1" dirty="0">
                          <a:solidFill>
                            <a:srgbClr val="000000"/>
                          </a:solidFill>
                          <a:latin typeface="+mn-lt"/>
                        </a:rPr>
                        <a:t>Client</a:t>
                      </a:r>
                    </a:p>
                  </a:txBody>
                  <a:tcPr/>
                </a:tc>
                <a:tc>
                  <a:txBody>
                    <a:bodyPr/>
                    <a:lstStyle/>
                    <a:p>
                      <a:r>
                        <a:rPr lang="es-ES" sz="1600" b="0" i="0" u="none" strike="noStrike" kern="1200" baseline="0" dirty="0">
                          <a:solidFill>
                            <a:srgbClr val="000000"/>
                          </a:solidFill>
                          <a:latin typeface="+mn-lt"/>
                          <a:ea typeface="+mn-ea"/>
                          <a:cs typeface="+mn-cs"/>
                        </a:rPr>
                        <a:t>El conmutador cliente recibe anuncios VTP y modifica las VLAN en ese conmutador. Las VLAN no se pueden configurar localmente en un cliente VTP.</a:t>
                      </a:r>
                      <a:endParaRPr lang="en-US" sz="1600" dirty="0">
                        <a:solidFill>
                          <a:srgbClr val="000000"/>
                        </a:solidFill>
                        <a:latin typeface="+mn-lt"/>
                      </a:endParaRPr>
                    </a:p>
                  </a:txBody>
                  <a:tcPr/>
                </a:tc>
                <a:extLst>
                  <a:ext uri="{0D108BD9-81ED-4DB2-BD59-A6C34878D82A}">
                    <a16:rowId xmlns:a16="http://schemas.microsoft.com/office/drawing/2014/main" val="10002"/>
                  </a:ext>
                </a:extLst>
              </a:tr>
              <a:tr h="535900">
                <a:tc>
                  <a:txBody>
                    <a:bodyPr/>
                    <a:lstStyle/>
                    <a:p>
                      <a:r>
                        <a:rPr lang="en-US" sz="1600" b="1" dirty="0">
                          <a:solidFill>
                            <a:srgbClr val="000000"/>
                          </a:solidFill>
                          <a:latin typeface="+mn-lt"/>
                        </a:rPr>
                        <a:t>Transparent</a:t>
                      </a:r>
                    </a:p>
                  </a:txBody>
                  <a:tcPr/>
                </a:tc>
                <a:tc>
                  <a:txBody>
                    <a:bodyPr/>
                    <a:lstStyle/>
                    <a:p>
                      <a:r>
                        <a:rPr lang="es-ES" sz="1600" b="0" i="0" u="none" strike="noStrike" kern="1200" baseline="0" dirty="0">
                          <a:solidFill>
                            <a:srgbClr val="000000"/>
                          </a:solidFill>
                          <a:latin typeface="+mn-lt"/>
                          <a:ea typeface="+mn-ea"/>
                          <a:cs typeface="+mn-cs"/>
                        </a:rPr>
                        <a:t>Los conmutadores transparentes VTP reciben y reenvían anuncios VTP pero</a:t>
                      </a:r>
                    </a:p>
                    <a:p>
                      <a:r>
                        <a:rPr lang="es-ES" sz="1600" b="0" i="0" u="none" strike="noStrike" kern="1200" baseline="0" dirty="0">
                          <a:solidFill>
                            <a:srgbClr val="000000"/>
                          </a:solidFill>
                          <a:latin typeface="+mn-lt"/>
                          <a:ea typeface="+mn-ea"/>
                          <a:cs typeface="+mn-cs"/>
                        </a:rPr>
                        <a:t>no modifique la base de datos de VLAN local. Las VLAN se configuran solo localmente.</a:t>
                      </a:r>
                      <a:endParaRPr lang="en-US" sz="1600" dirty="0">
                        <a:solidFill>
                          <a:srgbClr val="000000"/>
                        </a:solidFill>
                        <a:latin typeface="+mn-lt"/>
                      </a:endParaRPr>
                    </a:p>
                  </a:txBody>
                  <a:tcPr/>
                </a:tc>
                <a:extLst>
                  <a:ext uri="{0D108BD9-81ED-4DB2-BD59-A6C34878D82A}">
                    <a16:rowId xmlns:a16="http://schemas.microsoft.com/office/drawing/2014/main" val="10003"/>
                  </a:ext>
                </a:extLst>
              </a:tr>
              <a:tr h="535900">
                <a:tc>
                  <a:txBody>
                    <a:bodyPr/>
                    <a:lstStyle/>
                    <a:p>
                      <a:r>
                        <a:rPr lang="en-US" sz="1600" b="1" dirty="0">
                          <a:solidFill>
                            <a:srgbClr val="000000"/>
                          </a:solidFill>
                          <a:latin typeface="+mn-lt"/>
                        </a:rPr>
                        <a:t>Off</a:t>
                      </a:r>
                    </a:p>
                  </a:txBody>
                  <a:tcPr/>
                </a:tc>
                <a:tc>
                  <a:txBody>
                    <a:bodyPr/>
                    <a:lstStyle/>
                    <a:p>
                      <a:r>
                        <a:rPr lang="es-ES" sz="1600" b="0" i="0" u="none" strike="noStrike" kern="1200" baseline="0" dirty="0">
                          <a:solidFill>
                            <a:srgbClr val="000000"/>
                          </a:solidFill>
                          <a:latin typeface="+mn-lt"/>
                          <a:ea typeface="+mn-ea"/>
                          <a:cs typeface="+mn-cs"/>
                        </a:rPr>
                        <a:t>Un conmutador no participa en los anuncios VTP y tampoco los reenvía desde ningún puerto. Las VLAN se configuran solo localmente.</a:t>
                      </a:r>
                      <a:endParaRPr lang="en-US" sz="1600" dirty="0">
                        <a:solidFill>
                          <a:srgbClr val="000000"/>
                        </a:solidFill>
                        <a:latin typeface="+mn-lt"/>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64867942"/>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1"/>
            <a:ext cx="8938727" cy="661736"/>
          </a:xfrm>
        </p:spPr>
        <p:txBody>
          <a:bodyPr/>
          <a:lstStyle/>
          <a:p>
            <a:r>
              <a:rPr lang="en-US" sz="1600" dirty="0"/>
              <a:t>EtherChannel Bundle</a:t>
            </a:r>
            <a:r>
              <a:rPr lang="en-US" dirty="0"/>
              <a:t> </a:t>
            </a:r>
            <a:br>
              <a:rPr lang="en-US" dirty="0"/>
            </a:br>
            <a:r>
              <a:rPr lang="en-US" dirty="0"/>
              <a:t>Troubleshooting EtherChannel Bundles</a:t>
            </a:r>
          </a:p>
        </p:txBody>
      </p:sp>
      <p:sp>
        <p:nvSpPr>
          <p:cNvPr id="7" name="TextBox 6"/>
          <p:cNvSpPr txBox="1"/>
          <p:nvPr/>
        </p:nvSpPr>
        <p:spPr>
          <a:xfrm>
            <a:off x="233265" y="801695"/>
            <a:ext cx="3077005" cy="830997"/>
          </a:xfrm>
          <a:prstGeom prst="rect">
            <a:avLst/>
          </a:prstGeom>
          <a:noFill/>
        </p:spPr>
        <p:txBody>
          <a:bodyPr wrap="square" rtlCol="0">
            <a:spAutoFit/>
          </a:bodyPr>
          <a:lstStyle/>
          <a:p>
            <a:r>
              <a:rPr lang="es-ES" sz="1600" dirty="0">
                <a:solidFill>
                  <a:srgbClr val="000000"/>
                </a:solidFill>
              </a:rPr>
              <a:t>Los siguientes ajustes de configuración deben coincidir en las interfaces de miembros:</a:t>
            </a:r>
            <a:endParaRPr lang="en-US" sz="1600" dirty="0">
              <a:solidFill>
                <a:srgbClr val="00000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128934317"/>
              </p:ext>
            </p:extLst>
          </p:nvPr>
        </p:nvGraphicFramePr>
        <p:xfrm>
          <a:off x="233265" y="1902176"/>
          <a:ext cx="3026709" cy="2044393"/>
        </p:xfrm>
        <a:graphic>
          <a:graphicData uri="http://schemas.openxmlformats.org/drawingml/2006/table">
            <a:tbl>
              <a:tblPr firstRow="1" bandRow="1">
                <a:tableStyleId>{5C22544A-7EE6-4342-B048-85BDC9FD1C3A}</a:tableStyleId>
              </a:tblPr>
              <a:tblGrid>
                <a:gridCol w="1561803">
                  <a:extLst>
                    <a:ext uri="{9D8B030D-6E8A-4147-A177-3AD203B41FA5}">
                      <a16:colId xmlns:a16="http://schemas.microsoft.com/office/drawing/2014/main" val="20000"/>
                    </a:ext>
                  </a:extLst>
                </a:gridCol>
                <a:gridCol w="1464906">
                  <a:extLst>
                    <a:ext uri="{9D8B030D-6E8A-4147-A177-3AD203B41FA5}">
                      <a16:colId xmlns:a16="http://schemas.microsoft.com/office/drawing/2014/main" val="20001"/>
                    </a:ext>
                  </a:extLst>
                </a:gridCol>
              </a:tblGrid>
              <a:tr h="0">
                <a:tc gridSpan="2">
                  <a:txBody>
                    <a:bodyPr/>
                    <a:lstStyle/>
                    <a:p>
                      <a:r>
                        <a:rPr lang="en-US" sz="1400" b="0" i="0" u="none" strike="noStrike" kern="1200" baseline="0" dirty="0">
                          <a:solidFill>
                            <a:schemeClr val="lt1"/>
                          </a:solidFill>
                          <a:latin typeface="+mn-lt"/>
                          <a:ea typeface="+mn-ea"/>
                          <a:cs typeface="+mn-cs"/>
                        </a:rPr>
                        <a:t>Match Settings</a:t>
                      </a:r>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43164">
                <a:tc>
                  <a:txBody>
                    <a:bodyPr/>
                    <a:lstStyle/>
                    <a:p>
                      <a:r>
                        <a:rPr lang="en-US" sz="1600" b="0" i="0" u="none" strike="noStrike" kern="1200" baseline="0" dirty="0">
                          <a:solidFill>
                            <a:srgbClr val="000000"/>
                          </a:solidFill>
                          <a:latin typeface="+mn-lt"/>
                          <a:ea typeface="+mn-ea"/>
                          <a:cs typeface="+mn-cs"/>
                        </a:rPr>
                        <a:t>Port type</a:t>
                      </a:r>
                      <a:endParaRPr lang="en-US" sz="1600" b="0" dirty="0">
                        <a:solidFill>
                          <a:srgbClr val="000000"/>
                        </a:solidFill>
                        <a:latin typeface="+mn-lt"/>
                      </a:endParaRPr>
                    </a:p>
                  </a:txBody>
                  <a:tcPr/>
                </a:tc>
                <a:tc>
                  <a:txBody>
                    <a:bodyPr/>
                    <a:lstStyle/>
                    <a:p>
                      <a:r>
                        <a:rPr lang="en-US" sz="1600" b="0" dirty="0">
                          <a:solidFill>
                            <a:srgbClr val="000000"/>
                          </a:solidFill>
                          <a:latin typeface="+mn-lt"/>
                        </a:rPr>
                        <a:t>Duplex</a:t>
                      </a:r>
                    </a:p>
                  </a:txBody>
                  <a:tcPr/>
                </a:tc>
                <a:extLst>
                  <a:ext uri="{0D108BD9-81ED-4DB2-BD59-A6C34878D82A}">
                    <a16:rowId xmlns:a16="http://schemas.microsoft.com/office/drawing/2014/main" val="10001"/>
                  </a:ext>
                </a:extLst>
              </a:tr>
              <a:tr h="329836">
                <a:tc>
                  <a:txBody>
                    <a:bodyPr/>
                    <a:lstStyle/>
                    <a:p>
                      <a:r>
                        <a:rPr lang="en-US" sz="1600" b="0" i="0" u="none" strike="noStrike" kern="1200" baseline="0" dirty="0">
                          <a:solidFill>
                            <a:srgbClr val="000000"/>
                          </a:solidFill>
                          <a:latin typeface="+mn-lt"/>
                          <a:ea typeface="+mn-ea"/>
                          <a:cs typeface="+mn-cs"/>
                        </a:rPr>
                        <a:t>Port mode</a:t>
                      </a:r>
                      <a:endParaRPr lang="en-US" sz="1600" b="0" dirty="0">
                        <a:solidFill>
                          <a:srgbClr val="000000"/>
                        </a:solidFill>
                        <a:latin typeface="+mn-lt"/>
                      </a:endParaRPr>
                    </a:p>
                  </a:txBody>
                  <a:tcPr/>
                </a:tc>
                <a:tc>
                  <a:txBody>
                    <a:bodyPr/>
                    <a:lstStyle/>
                    <a:p>
                      <a:r>
                        <a:rPr lang="en-US" sz="1600" b="0" dirty="0">
                          <a:solidFill>
                            <a:srgbClr val="000000"/>
                          </a:solidFill>
                          <a:latin typeface="+mn-lt"/>
                        </a:rPr>
                        <a:t>MTU</a:t>
                      </a:r>
                    </a:p>
                  </a:txBody>
                  <a:tcPr/>
                </a:tc>
                <a:extLst>
                  <a:ext uri="{0D108BD9-81ED-4DB2-BD59-A6C34878D82A}">
                    <a16:rowId xmlns:a16="http://schemas.microsoft.com/office/drawing/2014/main" val="10002"/>
                  </a:ext>
                </a:extLst>
              </a:tr>
              <a:tr h="339789">
                <a:tc>
                  <a:txBody>
                    <a:bodyPr/>
                    <a:lstStyle/>
                    <a:p>
                      <a:r>
                        <a:rPr lang="en-US" sz="1600" b="0" i="0" u="none" strike="noStrike" kern="1200" baseline="0" dirty="0">
                          <a:solidFill>
                            <a:srgbClr val="000000"/>
                          </a:solidFill>
                          <a:latin typeface="+mn-lt"/>
                          <a:ea typeface="+mn-ea"/>
                          <a:cs typeface="+mn-cs"/>
                        </a:rPr>
                        <a:t>Native VLAN</a:t>
                      </a:r>
                      <a:endParaRPr lang="en-US" sz="1600" b="0" dirty="0">
                        <a:solidFill>
                          <a:srgbClr val="000000"/>
                        </a:solidFill>
                        <a:latin typeface="+mn-lt"/>
                      </a:endParaRPr>
                    </a:p>
                  </a:txBody>
                  <a:tcPr/>
                </a:tc>
                <a:tc>
                  <a:txBody>
                    <a:bodyPr/>
                    <a:lstStyle/>
                    <a:p>
                      <a:r>
                        <a:rPr lang="en-US" sz="1600" b="0" i="0" u="none" strike="noStrike" kern="1200" baseline="0" dirty="0">
                          <a:solidFill>
                            <a:srgbClr val="000000"/>
                          </a:solidFill>
                          <a:latin typeface="+mn-lt"/>
                          <a:ea typeface="+mn-ea"/>
                          <a:cs typeface="+mn-cs"/>
                        </a:rPr>
                        <a:t>Load interval</a:t>
                      </a:r>
                      <a:endParaRPr lang="en-US" sz="1600" b="0" dirty="0">
                        <a:solidFill>
                          <a:srgbClr val="000000"/>
                        </a:solidFill>
                        <a:latin typeface="+mn-lt"/>
                      </a:endParaRPr>
                    </a:p>
                  </a:txBody>
                  <a:tcPr/>
                </a:tc>
                <a:extLst>
                  <a:ext uri="{0D108BD9-81ED-4DB2-BD59-A6C34878D82A}">
                    <a16:rowId xmlns:a16="http://schemas.microsoft.com/office/drawing/2014/main" val="10003"/>
                  </a:ext>
                </a:extLst>
              </a:tr>
              <a:tr h="329682">
                <a:tc>
                  <a:txBody>
                    <a:bodyPr/>
                    <a:lstStyle/>
                    <a:p>
                      <a:r>
                        <a:rPr lang="en-US" sz="1600" b="0" i="0" u="none" strike="noStrike" kern="1200" baseline="0" dirty="0">
                          <a:solidFill>
                            <a:srgbClr val="000000"/>
                          </a:solidFill>
                          <a:latin typeface="+mn-lt"/>
                          <a:ea typeface="+mn-ea"/>
                          <a:cs typeface="+mn-cs"/>
                        </a:rPr>
                        <a:t>Allowed VLAN</a:t>
                      </a:r>
                      <a:endParaRPr lang="en-US" sz="1600" b="0" dirty="0">
                        <a:solidFill>
                          <a:srgbClr val="000000"/>
                        </a:solidFill>
                        <a:latin typeface="+mn-lt"/>
                      </a:endParaRPr>
                    </a:p>
                  </a:txBody>
                  <a:tcPr/>
                </a:tc>
                <a:tc>
                  <a:txBody>
                    <a:bodyPr/>
                    <a:lstStyle/>
                    <a:p>
                      <a:r>
                        <a:rPr lang="en-US" sz="1600" b="0" i="0" u="none" strike="noStrike" kern="1200" baseline="0" dirty="0">
                          <a:solidFill>
                            <a:srgbClr val="000000"/>
                          </a:solidFill>
                          <a:latin typeface="+mn-lt"/>
                          <a:ea typeface="+mn-ea"/>
                          <a:cs typeface="+mn-cs"/>
                        </a:rPr>
                        <a:t>Storm control</a:t>
                      </a:r>
                      <a:endParaRPr lang="en-US" sz="1600" b="0" dirty="0">
                        <a:solidFill>
                          <a:srgbClr val="000000"/>
                        </a:solidFill>
                        <a:latin typeface="+mn-lt"/>
                      </a:endParaRPr>
                    </a:p>
                  </a:txBody>
                  <a:tcPr/>
                </a:tc>
                <a:extLst>
                  <a:ext uri="{0D108BD9-81ED-4DB2-BD59-A6C34878D82A}">
                    <a16:rowId xmlns:a16="http://schemas.microsoft.com/office/drawing/2014/main" val="2119048575"/>
                  </a:ext>
                </a:extLst>
              </a:tr>
              <a:tr h="386080">
                <a:tc>
                  <a:txBody>
                    <a:bodyPr/>
                    <a:lstStyle/>
                    <a:p>
                      <a:r>
                        <a:rPr lang="en-US" sz="1600" b="0" i="0" u="none" strike="noStrike" kern="1200" baseline="0" dirty="0">
                          <a:solidFill>
                            <a:srgbClr val="000000"/>
                          </a:solidFill>
                          <a:latin typeface="+mn-lt"/>
                          <a:ea typeface="+mn-ea"/>
                          <a:cs typeface="+mn-cs"/>
                        </a:rPr>
                        <a:t>Speed</a:t>
                      </a:r>
                      <a:endParaRPr lang="en-US" sz="1600" b="0" dirty="0">
                        <a:solidFill>
                          <a:srgbClr val="000000"/>
                        </a:solidFill>
                        <a:latin typeface="+mn-lt"/>
                      </a:endParaRPr>
                    </a:p>
                  </a:txBody>
                  <a:tcPr/>
                </a:tc>
                <a:tc>
                  <a:txBody>
                    <a:bodyPr/>
                    <a:lstStyle/>
                    <a:p>
                      <a:endParaRPr lang="en-US" sz="1600" b="0" dirty="0">
                        <a:solidFill>
                          <a:srgbClr val="000000"/>
                        </a:solidFill>
                        <a:latin typeface="+mn-lt"/>
                      </a:endParaRPr>
                    </a:p>
                  </a:txBody>
                  <a:tcPr/>
                </a:tc>
                <a:extLst>
                  <a:ext uri="{0D108BD9-81ED-4DB2-BD59-A6C34878D82A}">
                    <a16:rowId xmlns:a16="http://schemas.microsoft.com/office/drawing/2014/main" val="3954035701"/>
                  </a:ext>
                </a:extLst>
              </a:tr>
            </a:tbl>
          </a:graphicData>
        </a:graphic>
      </p:graphicFrame>
      <p:sp>
        <p:nvSpPr>
          <p:cNvPr id="5" name="TextBox 4"/>
          <p:cNvSpPr txBox="1"/>
          <p:nvPr/>
        </p:nvSpPr>
        <p:spPr>
          <a:xfrm>
            <a:off x="3411929" y="853096"/>
            <a:ext cx="5615257" cy="3785652"/>
          </a:xfrm>
          <a:prstGeom prst="rect">
            <a:avLst/>
          </a:prstGeom>
          <a:noFill/>
        </p:spPr>
        <p:txBody>
          <a:bodyPr wrap="square" rtlCol="0">
            <a:spAutoFit/>
          </a:bodyPr>
          <a:lstStyle/>
          <a:p>
            <a:r>
              <a:rPr lang="es-ES" sz="1500" dirty="0">
                <a:solidFill>
                  <a:srgbClr val="000000"/>
                </a:solidFill>
              </a:rPr>
              <a:t>Además de los ajustes de configuración coincidentes, verifique lo siguiente al solucionar problemas del establecimiento de un paquete EtherChannel:</a:t>
            </a:r>
          </a:p>
          <a:p>
            <a:pPr marL="285750" indent="-285750">
              <a:buFont typeface="Arial" panose="020B0604020202020204" pitchFamily="34" charset="0"/>
              <a:buChar char="•"/>
            </a:pPr>
            <a:r>
              <a:rPr lang="es-ES" sz="1500" dirty="0">
                <a:solidFill>
                  <a:srgbClr val="000000"/>
                </a:solidFill>
              </a:rPr>
              <a:t>Asegúrese de que un enlace de miembro esté entre solo dos dispositivos.</a:t>
            </a:r>
          </a:p>
          <a:p>
            <a:pPr marL="285750" indent="-285750">
              <a:buFont typeface="Arial" panose="020B0604020202020204" pitchFamily="34" charset="0"/>
              <a:buChar char="•"/>
            </a:pPr>
            <a:r>
              <a:rPr lang="es-ES" sz="1500" dirty="0">
                <a:solidFill>
                  <a:srgbClr val="000000"/>
                </a:solidFill>
              </a:rPr>
              <a:t>Asegúrese de que todos los puertos miembros estén activos.</a:t>
            </a:r>
          </a:p>
          <a:p>
            <a:pPr marL="285750" indent="-285750">
              <a:buFont typeface="Arial" panose="020B0604020202020204" pitchFamily="34" charset="0"/>
              <a:buChar char="•"/>
            </a:pPr>
            <a:r>
              <a:rPr lang="es-ES" sz="1500" dirty="0">
                <a:solidFill>
                  <a:srgbClr val="000000"/>
                </a:solidFill>
              </a:rPr>
              <a:t>Asegúrese de que ambos enlaces finales estén activados estáticamente o que LACP esté habilitado con al menos un lado configurado como activo o </a:t>
            </a:r>
            <a:r>
              <a:rPr lang="es-ES" sz="1500" dirty="0" err="1">
                <a:solidFill>
                  <a:srgbClr val="000000"/>
                </a:solidFill>
              </a:rPr>
              <a:t>PAgP</a:t>
            </a:r>
            <a:r>
              <a:rPr lang="es-ES" sz="1500" dirty="0">
                <a:solidFill>
                  <a:srgbClr val="000000"/>
                </a:solidFill>
              </a:rPr>
              <a:t> esté habilitado con al menos un lado configurado como deseable.</a:t>
            </a:r>
          </a:p>
          <a:p>
            <a:pPr marL="285750" indent="-285750">
              <a:buFont typeface="Arial" panose="020B0604020202020204" pitchFamily="34" charset="0"/>
              <a:buChar char="•"/>
            </a:pPr>
            <a:r>
              <a:rPr lang="es-ES" sz="1500" dirty="0">
                <a:solidFill>
                  <a:srgbClr val="000000"/>
                </a:solidFill>
              </a:rPr>
              <a:t>Asegúrese de que todos los puertos de interfaz de los miembros estén configurados de forma coherente (excepto la prioridad del puerto LACP).</a:t>
            </a:r>
          </a:p>
          <a:p>
            <a:pPr marL="285750" indent="-285750">
              <a:buFont typeface="Arial" panose="020B0604020202020204" pitchFamily="34" charset="0"/>
              <a:buChar char="•"/>
            </a:pPr>
            <a:r>
              <a:rPr lang="es-ES" sz="1500" dirty="0">
                <a:solidFill>
                  <a:srgbClr val="000000"/>
                </a:solidFill>
              </a:rPr>
              <a:t>Verifique la transmisión y recepción de paquetes LACP o </a:t>
            </a:r>
            <a:r>
              <a:rPr lang="es-ES" sz="1500" dirty="0" err="1">
                <a:solidFill>
                  <a:srgbClr val="000000"/>
                </a:solidFill>
              </a:rPr>
              <a:t>PAgP</a:t>
            </a:r>
            <a:r>
              <a:rPr lang="es-ES" sz="1500" dirty="0">
                <a:solidFill>
                  <a:srgbClr val="000000"/>
                </a:solidFill>
              </a:rPr>
              <a:t> en ambos dispositivos.</a:t>
            </a:r>
            <a:endParaRPr lang="en-US" sz="1500" dirty="0">
              <a:solidFill>
                <a:srgbClr val="000000"/>
              </a:solidFill>
            </a:endParaRPr>
          </a:p>
        </p:txBody>
      </p:sp>
    </p:spTree>
    <p:extLst>
      <p:ext uri="{BB962C8B-B14F-4D97-AF65-F5344CB8AC3E}">
        <p14:creationId xmlns:p14="http://schemas.microsoft.com/office/powerpoint/2010/main" val="2661211916"/>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1"/>
            <a:ext cx="8938727" cy="661736"/>
          </a:xfrm>
        </p:spPr>
        <p:txBody>
          <a:bodyPr/>
          <a:lstStyle/>
          <a:p>
            <a:r>
              <a:rPr lang="en-US" sz="1600" dirty="0"/>
              <a:t>EtherChannel Bundle</a:t>
            </a:r>
            <a:r>
              <a:rPr lang="en-US" dirty="0"/>
              <a:t> </a:t>
            </a:r>
            <a:br>
              <a:rPr lang="en-US" dirty="0"/>
            </a:br>
            <a:r>
              <a:rPr lang="en-US" dirty="0"/>
              <a:t>Load Balancing con EtherChannel Bundles</a:t>
            </a:r>
          </a:p>
        </p:txBody>
      </p:sp>
      <p:sp>
        <p:nvSpPr>
          <p:cNvPr id="7" name="TextBox 6"/>
          <p:cNvSpPr txBox="1"/>
          <p:nvPr/>
        </p:nvSpPr>
        <p:spPr>
          <a:xfrm>
            <a:off x="102637" y="904333"/>
            <a:ext cx="8976049" cy="2585323"/>
          </a:xfrm>
          <a:prstGeom prst="rect">
            <a:avLst/>
          </a:prstGeom>
          <a:noFill/>
        </p:spPr>
        <p:txBody>
          <a:bodyPr wrap="square" rtlCol="0">
            <a:spAutoFit/>
          </a:bodyPr>
          <a:lstStyle/>
          <a:p>
            <a:pPr marL="285750" indent="-285750">
              <a:buFont typeface="Arial" panose="020B0604020202020204" pitchFamily="34" charset="0"/>
              <a:buChar char="•"/>
            </a:pPr>
            <a:r>
              <a:rPr lang="es-ES" dirty="0">
                <a:solidFill>
                  <a:srgbClr val="000000"/>
                </a:solidFill>
              </a:rPr>
              <a:t>El tráfico que fluye a través de una interfaz de </a:t>
            </a:r>
            <a:r>
              <a:rPr lang="en-US" dirty="0">
                <a:solidFill>
                  <a:srgbClr val="000000"/>
                </a:solidFill>
              </a:rPr>
              <a:t>port-channel </a:t>
            </a:r>
            <a:r>
              <a:rPr lang="es-ES" dirty="0">
                <a:solidFill>
                  <a:srgbClr val="000000"/>
                </a:solidFill>
              </a:rPr>
              <a:t>no se reenvía a los enlaces de miembros en forma circular por paquete.</a:t>
            </a:r>
          </a:p>
          <a:p>
            <a:pPr marL="285750" indent="-285750">
              <a:buFont typeface="Arial" panose="020B0604020202020204" pitchFamily="34" charset="0"/>
              <a:buChar char="•"/>
            </a:pPr>
            <a:endParaRPr lang="es-ES" dirty="0">
              <a:solidFill>
                <a:srgbClr val="000000"/>
              </a:solidFill>
            </a:endParaRPr>
          </a:p>
          <a:p>
            <a:pPr marL="285750" indent="-285750">
              <a:buFont typeface="Arial" panose="020B0604020202020204" pitchFamily="34" charset="0"/>
              <a:buChar char="•"/>
            </a:pPr>
            <a:r>
              <a:rPr lang="es-ES" dirty="0">
                <a:solidFill>
                  <a:srgbClr val="000000"/>
                </a:solidFill>
              </a:rPr>
              <a:t>En su lugar, se calcula un hash y los paquetes se reenvían consistentemente a través de un enlace basado en ese hash, que se ejecuta en los distintos campos del encabezado del paquete.</a:t>
            </a:r>
          </a:p>
          <a:p>
            <a:pPr marL="285750" indent="-285750">
              <a:buFont typeface="Arial" panose="020B0604020202020204" pitchFamily="34" charset="0"/>
              <a:buChar char="•"/>
            </a:pPr>
            <a:endParaRPr lang="es-ES" dirty="0">
              <a:solidFill>
                <a:srgbClr val="000000"/>
              </a:solidFill>
            </a:endParaRPr>
          </a:p>
          <a:p>
            <a:pPr marL="285750" indent="-285750">
              <a:buFont typeface="Arial" panose="020B0604020202020204" pitchFamily="34" charset="0"/>
              <a:buChar char="•"/>
            </a:pPr>
            <a:r>
              <a:rPr lang="es-ES" dirty="0">
                <a:solidFill>
                  <a:srgbClr val="000000"/>
                </a:solidFill>
              </a:rPr>
              <a:t>El hash de Load </a:t>
            </a:r>
            <a:r>
              <a:rPr lang="es-ES" dirty="0" err="1">
                <a:solidFill>
                  <a:srgbClr val="000000"/>
                </a:solidFill>
              </a:rPr>
              <a:t>Balancing</a:t>
            </a:r>
            <a:r>
              <a:rPr lang="es-ES" dirty="0">
                <a:solidFill>
                  <a:srgbClr val="000000"/>
                </a:solidFill>
              </a:rPr>
              <a:t> es una configuración de todo el sistema que utiliza el comando </a:t>
            </a:r>
            <a:r>
              <a:rPr lang="en-US" b="1" dirty="0">
                <a:solidFill>
                  <a:srgbClr val="000000"/>
                </a:solidFill>
              </a:rPr>
              <a:t>port-channel load-balance </a:t>
            </a:r>
            <a:r>
              <a:rPr lang="en-US" i="1" dirty="0">
                <a:solidFill>
                  <a:srgbClr val="000000"/>
                </a:solidFill>
              </a:rPr>
              <a:t>hash</a:t>
            </a:r>
            <a:endParaRPr lang="en-US" dirty="0">
              <a:solidFill>
                <a:srgbClr val="000000"/>
              </a:solidFill>
            </a:endParaRPr>
          </a:p>
        </p:txBody>
      </p:sp>
    </p:spTree>
    <p:extLst>
      <p:ext uri="{BB962C8B-B14F-4D97-AF65-F5344CB8AC3E}">
        <p14:creationId xmlns:p14="http://schemas.microsoft.com/office/powerpoint/2010/main" val="98283054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1"/>
            <a:ext cx="9144001" cy="661736"/>
          </a:xfrm>
        </p:spPr>
        <p:txBody>
          <a:bodyPr/>
          <a:lstStyle/>
          <a:p>
            <a:r>
              <a:rPr lang="en-US" sz="1600" dirty="0"/>
              <a:t>EtherChannel Bundle</a:t>
            </a:r>
            <a:r>
              <a:rPr lang="en-US" dirty="0"/>
              <a:t> </a:t>
            </a:r>
            <a:br>
              <a:rPr lang="en-US" dirty="0"/>
            </a:br>
            <a:r>
              <a:rPr lang="en-US" dirty="0"/>
              <a:t>Port-Channel Load Balancing Hash Option</a:t>
            </a:r>
          </a:p>
        </p:txBody>
      </p:sp>
      <p:sp>
        <p:nvSpPr>
          <p:cNvPr id="7" name="TextBox 6"/>
          <p:cNvSpPr txBox="1"/>
          <p:nvPr/>
        </p:nvSpPr>
        <p:spPr>
          <a:xfrm>
            <a:off x="121298" y="661737"/>
            <a:ext cx="8696131" cy="3970318"/>
          </a:xfrm>
          <a:prstGeom prst="rect">
            <a:avLst/>
          </a:prstGeom>
          <a:noFill/>
        </p:spPr>
        <p:txBody>
          <a:bodyPr wrap="square" rtlCol="0">
            <a:spAutoFit/>
          </a:bodyPr>
          <a:lstStyle/>
          <a:p>
            <a:r>
              <a:rPr lang="en-US" sz="1400" dirty="0">
                <a:solidFill>
                  <a:srgbClr val="000000"/>
                </a:solidFill>
                <a:latin typeface="+mn-lt"/>
              </a:rPr>
              <a:t>The global command </a:t>
            </a:r>
            <a:r>
              <a:rPr lang="en-US" sz="1400" b="1" dirty="0">
                <a:solidFill>
                  <a:srgbClr val="000000"/>
                </a:solidFill>
                <a:latin typeface="+mn-lt"/>
              </a:rPr>
              <a:t>port-channel load-balance </a:t>
            </a:r>
            <a:r>
              <a:rPr lang="en-US" sz="1400" i="1" dirty="0">
                <a:solidFill>
                  <a:srgbClr val="000000"/>
                </a:solidFill>
                <a:latin typeface="+mn-lt"/>
              </a:rPr>
              <a:t>hash. </a:t>
            </a:r>
            <a:r>
              <a:rPr lang="en-US" sz="1400" dirty="0">
                <a:solidFill>
                  <a:srgbClr val="000000"/>
                </a:solidFill>
                <a:latin typeface="+mn-lt"/>
              </a:rPr>
              <a:t>The </a:t>
            </a:r>
            <a:r>
              <a:rPr lang="en-US" sz="1400" i="1" dirty="0">
                <a:solidFill>
                  <a:srgbClr val="000000"/>
                </a:solidFill>
                <a:latin typeface="+mn-lt"/>
              </a:rPr>
              <a:t>hash </a:t>
            </a:r>
            <a:r>
              <a:rPr lang="en-US" sz="1400" dirty="0">
                <a:solidFill>
                  <a:srgbClr val="000000"/>
                </a:solidFill>
                <a:latin typeface="+mn-lt"/>
              </a:rPr>
              <a:t>option has the following keyword choices:</a:t>
            </a:r>
          </a:p>
          <a:p>
            <a:r>
              <a:rPr lang="es-ES" sz="1400" dirty="0">
                <a:solidFill>
                  <a:srgbClr val="000000"/>
                </a:solidFill>
                <a:latin typeface="+mn-lt"/>
              </a:rPr>
              <a:t>El hash de Load </a:t>
            </a:r>
            <a:r>
              <a:rPr lang="es-ES" sz="1400" dirty="0" err="1">
                <a:solidFill>
                  <a:srgbClr val="000000"/>
                </a:solidFill>
                <a:latin typeface="+mn-lt"/>
              </a:rPr>
              <a:t>Balancing</a:t>
            </a:r>
            <a:r>
              <a:rPr lang="es-ES" sz="1400" dirty="0">
                <a:solidFill>
                  <a:srgbClr val="000000"/>
                </a:solidFill>
                <a:latin typeface="+mn-lt"/>
              </a:rPr>
              <a:t> se configura con el comando  </a:t>
            </a:r>
            <a:r>
              <a:rPr lang="en-US" sz="1400" b="1" dirty="0">
                <a:solidFill>
                  <a:srgbClr val="000000"/>
                </a:solidFill>
              </a:rPr>
              <a:t>port-channel load-balance </a:t>
            </a:r>
            <a:r>
              <a:rPr lang="en-US" sz="1400" i="1" dirty="0">
                <a:solidFill>
                  <a:srgbClr val="000000"/>
                </a:solidFill>
              </a:rPr>
              <a:t>hash</a:t>
            </a:r>
            <a:r>
              <a:rPr lang="es-ES" sz="1400" dirty="0">
                <a:solidFill>
                  <a:srgbClr val="000000"/>
                </a:solidFill>
                <a:latin typeface="+mn-lt"/>
              </a:rPr>
              <a:t>. La opción hash tiene las siguientes opciones de palabras clave:</a:t>
            </a:r>
            <a:endParaRPr lang="en-US" sz="1400" dirty="0">
              <a:solidFill>
                <a:srgbClr val="000000"/>
              </a:solidFill>
              <a:latin typeface="+mn-lt"/>
            </a:endParaRPr>
          </a:p>
          <a:p>
            <a:endParaRPr lang="en-US" sz="1400" dirty="0">
              <a:solidFill>
                <a:srgbClr val="000000"/>
              </a:solidFill>
              <a:latin typeface="+mn-lt"/>
            </a:endParaRPr>
          </a:p>
          <a:p>
            <a:pPr marL="742950" lvl="1" indent="-285750">
              <a:buFont typeface="Arial" panose="020B0604020202020204" pitchFamily="34" charset="0"/>
              <a:buChar char="•"/>
            </a:pPr>
            <a:r>
              <a:rPr lang="en-US" sz="1400" b="1" dirty="0">
                <a:solidFill>
                  <a:srgbClr val="000000"/>
                </a:solidFill>
                <a:latin typeface="+mn-lt"/>
              </a:rPr>
              <a:t>dst-ip: </a:t>
            </a:r>
            <a:r>
              <a:rPr lang="en-US" sz="1400" dirty="0">
                <a:solidFill>
                  <a:srgbClr val="000000"/>
                </a:solidFill>
                <a:latin typeface="+mn-lt"/>
              </a:rPr>
              <a:t>Destination IP address</a:t>
            </a:r>
          </a:p>
          <a:p>
            <a:pPr marL="742950" lvl="1" indent="-285750">
              <a:buFont typeface="Arial" panose="020B0604020202020204" pitchFamily="34" charset="0"/>
              <a:buChar char="•"/>
            </a:pPr>
            <a:r>
              <a:rPr lang="en-US" sz="1400" b="1" dirty="0">
                <a:solidFill>
                  <a:srgbClr val="000000"/>
                </a:solidFill>
                <a:latin typeface="+mn-lt"/>
              </a:rPr>
              <a:t>dst-mac: </a:t>
            </a:r>
            <a:r>
              <a:rPr lang="en-US" sz="1400" dirty="0">
                <a:solidFill>
                  <a:srgbClr val="000000"/>
                </a:solidFill>
                <a:latin typeface="+mn-lt"/>
              </a:rPr>
              <a:t>Destination MAC address</a:t>
            </a:r>
          </a:p>
          <a:p>
            <a:pPr marL="742950" lvl="1" indent="-285750">
              <a:buFont typeface="Arial" panose="020B0604020202020204" pitchFamily="34" charset="0"/>
              <a:buChar char="•"/>
            </a:pPr>
            <a:r>
              <a:rPr lang="en-US" sz="1400" b="1" dirty="0">
                <a:solidFill>
                  <a:srgbClr val="000000"/>
                </a:solidFill>
                <a:latin typeface="+mn-lt"/>
              </a:rPr>
              <a:t>dst-mixed-ip-port: </a:t>
            </a:r>
            <a:r>
              <a:rPr lang="en-US" sz="1400" dirty="0">
                <a:solidFill>
                  <a:srgbClr val="000000"/>
                </a:solidFill>
                <a:latin typeface="+mn-lt"/>
              </a:rPr>
              <a:t>Destination IP address and destination TCP/UDP port</a:t>
            </a:r>
          </a:p>
          <a:p>
            <a:pPr marL="742950" lvl="1" indent="-285750">
              <a:buFont typeface="Arial" panose="020B0604020202020204" pitchFamily="34" charset="0"/>
              <a:buChar char="•"/>
            </a:pPr>
            <a:r>
              <a:rPr lang="en-US" sz="1400" b="1" dirty="0">
                <a:solidFill>
                  <a:srgbClr val="000000"/>
                </a:solidFill>
                <a:latin typeface="+mn-lt"/>
              </a:rPr>
              <a:t>dst-port: </a:t>
            </a:r>
            <a:r>
              <a:rPr lang="en-US" sz="1400" dirty="0">
                <a:solidFill>
                  <a:srgbClr val="000000"/>
                </a:solidFill>
                <a:latin typeface="+mn-lt"/>
              </a:rPr>
              <a:t>Destination TCP/UDP port</a:t>
            </a:r>
          </a:p>
          <a:p>
            <a:pPr marL="742950" lvl="1" indent="-285750">
              <a:buFont typeface="Arial" panose="020B0604020202020204" pitchFamily="34" charset="0"/>
              <a:buChar char="•"/>
            </a:pPr>
            <a:r>
              <a:rPr lang="en-US" sz="1400" b="1" dirty="0">
                <a:solidFill>
                  <a:srgbClr val="000000"/>
                </a:solidFill>
                <a:latin typeface="+mn-lt"/>
              </a:rPr>
              <a:t>src-dst-ip: </a:t>
            </a:r>
            <a:r>
              <a:rPr lang="en-US" sz="1400" dirty="0">
                <a:solidFill>
                  <a:srgbClr val="000000"/>
                </a:solidFill>
                <a:latin typeface="+mn-lt"/>
              </a:rPr>
              <a:t>Source and destination IP addresses</a:t>
            </a:r>
          </a:p>
          <a:p>
            <a:pPr marL="742950" lvl="1" indent="-285750">
              <a:buFont typeface="Arial" panose="020B0604020202020204" pitchFamily="34" charset="0"/>
              <a:buChar char="•"/>
            </a:pPr>
            <a:r>
              <a:rPr lang="en-US" sz="1400" b="1" dirty="0">
                <a:solidFill>
                  <a:srgbClr val="000000"/>
                </a:solidFill>
                <a:latin typeface="+mn-lt"/>
              </a:rPr>
              <a:t>src-dest-ip-only: </a:t>
            </a:r>
            <a:r>
              <a:rPr lang="en-US" sz="1400" dirty="0">
                <a:solidFill>
                  <a:srgbClr val="000000"/>
                </a:solidFill>
                <a:latin typeface="+mn-lt"/>
              </a:rPr>
              <a:t>Source and destination IP addresses only</a:t>
            </a:r>
          </a:p>
          <a:p>
            <a:pPr marL="742950" lvl="1" indent="-285750">
              <a:buFont typeface="Arial" panose="020B0604020202020204" pitchFamily="34" charset="0"/>
              <a:buChar char="•"/>
            </a:pPr>
            <a:r>
              <a:rPr lang="en-US" sz="1400" b="1" dirty="0">
                <a:solidFill>
                  <a:srgbClr val="000000"/>
                </a:solidFill>
                <a:latin typeface="+mn-lt"/>
              </a:rPr>
              <a:t>src-dst-mac: </a:t>
            </a:r>
            <a:r>
              <a:rPr lang="en-US" sz="1400" dirty="0">
                <a:solidFill>
                  <a:srgbClr val="000000"/>
                </a:solidFill>
                <a:latin typeface="+mn-lt"/>
              </a:rPr>
              <a:t>Source and destination MAC addresses</a:t>
            </a:r>
          </a:p>
          <a:p>
            <a:pPr marL="742950" lvl="1" indent="-285750">
              <a:buFont typeface="Arial" panose="020B0604020202020204" pitchFamily="34" charset="0"/>
              <a:buChar char="•"/>
            </a:pPr>
            <a:r>
              <a:rPr lang="en-US" sz="1400" b="1" dirty="0">
                <a:solidFill>
                  <a:srgbClr val="000000"/>
                </a:solidFill>
                <a:latin typeface="+mn-lt"/>
              </a:rPr>
              <a:t>src-dst-mixed-ip-port: </a:t>
            </a:r>
            <a:r>
              <a:rPr lang="en-US" sz="1400" dirty="0">
                <a:solidFill>
                  <a:srgbClr val="000000"/>
                </a:solidFill>
                <a:latin typeface="+mn-lt"/>
              </a:rPr>
              <a:t>Source and destination IP addresses and source and destination TCP/UDP ports</a:t>
            </a:r>
          </a:p>
          <a:p>
            <a:pPr marL="742950" lvl="1" indent="-285750">
              <a:buFont typeface="Arial" panose="020B0604020202020204" pitchFamily="34" charset="0"/>
              <a:buChar char="•"/>
            </a:pPr>
            <a:r>
              <a:rPr lang="en-US" sz="1400" b="1" dirty="0">
                <a:solidFill>
                  <a:srgbClr val="000000"/>
                </a:solidFill>
                <a:latin typeface="+mn-lt"/>
              </a:rPr>
              <a:t>src-dst-port: </a:t>
            </a:r>
            <a:r>
              <a:rPr lang="en-US" sz="1400" dirty="0">
                <a:solidFill>
                  <a:srgbClr val="000000"/>
                </a:solidFill>
                <a:latin typeface="+mn-lt"/>
              </a:rPr>
              <a:t>Source and destination TCP/UDP ports only</a:t>
            </a:r>
          </a:p>
          <a:p>
            <a:pPr marL="742950" lvl="1" indent="-285750">
              <a:buFont typeface="Arial" panose="020B0604020202020204" pitchFamily="34" charset="0"/>
              <a:buChar char="•"/>
            </a:pPr>
            <a:r>
              <a:rPr lang="en-US" sz="1400" b="1" dirty="0">
                <a:solidFill>
                  <a:srgbClr val="000000"/>
                </a:solidFill>
                <a:latin typeface="+mn-lt"/>
              </a:rPr>
              <a:t>src-ip: </a:t>
            </a:r>
            <a:r>
              <a:rPr lang="en-US" sz="1400" dirty="0">
                <a:solidFill>
                  <a:srgbClr val="000000"/>
                </a:solidFill>
                <a:latin typeface="+mn-lt"/>
              </a:rPr>
              <a:t>Source IP address</a:t>
            </a:r>
          </a:p>
          <a:p>
            <a:pPr marL="742950" lvl="1" indent="-285750">
              <a:buFont typeface="Arial" panose="020B0604020202020204" pitchFamily="34" charset="0"/>
              <a:buChar char="•"/>
            </a:pPr>
            <a:r>
              <a:rPr lang="en-US" sz="1400" b="1" dirty="0">
                <a:solidFill>
                  <a:srgbClr val="000000"/>
                </a:solidFill>
                <a:latin typeface="+mn-lt"/>
              </a:rPr>
              <a:t>src-mac: </a:t>
            </a:r>
            <a:r>
              <a:rPr lang="en-US" sz="1400" dirty="0">
                <a:solidFill>
                  <a:srgbClr val="000000"/>
                </a:solidFill>
                <a:latin typeface="+mn-lt"/>
              </a:rPr>
              <a:t>Source MAC address</a:t>
            </a:r>
          </a:p>
          <a:p>
            <a:pPr marL="742950" lvl="1" indent="-285750">
              <a:buFont typeface="Arial" panose="020B0604020202020204" pitchFamily="34" charset="0"/>
              <a:buChar char="•"/>
            </a:pPr>
            <a:r>
              <a:rPr lang="en-US" sz="1400" b="1" dirty="0">
                <a:solidFill>
                  <a:srgbClr val="000000"/>
                </a:solidFill>
                <a:latin typeface="+mn-lt"/>
              </a:rPr>
              <a:t>src-mixed-ip-port: </a:t>
            </a:r>
            <a:r>
              <a:rPr lang="en-US" sz="1400" dirty="0">
                <a:solidFill>
                  <a:srgbClr val="000000"/>
                </a:solidFill>
                <a:latin typeface="+mn-lt"/>
              </a:rPr>
              <a:t>Source IP address and source TCP/UDP port</a:t>
            </a:r>
          </a:p>
          <a:p>
            <a:pPr marL="742950" lvl="1" indent="-285750">
              <a:buFont typeface="Arial" panose="020B0604020202020204" pitchFamily="34" charset="0"/>
              <a:buChar char="•"/>
            </a:pPr>
            <a:r>
              <a:rPr lang="en-US" sz="1400" b="1" dirty="0">
                <a:solidFill>
                  <a:srgbClr val="000000"/>
                </a:solidFill>
                <a:latin typeface="+mn-lt"/>
              </a:rPr>
              <a:t>src-port: </a:t>
            </a:r>
            <a:r>
              <a:rPr lang="en-US" sz="1400" dirty="0">
                <a:solidFill>
                  <a:srgbClr val="000000"/>
                </a:solidFill>
                <a:latin typeface="+mn-lt"/>
              </a:rPr>
              <a:t>Source TCP/UDP port</a:t>
            </a:r>
          </a:p>
        </p:txBody>
      </p:sp>
    </p:spTree>
    <p:extLst>
      <p:ext uri="{BB962C8B-B14F-4D97-AF65-F5344CB8AC3E}">
        <p14:creationId xmlns:p14="http://schemas.microsoft.com/office/powerpoint/2010/main" val="731534558"/>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1"/>
            <a:ext cx="8938727" cy="661736"/>
          </a:xfrm>
        </p:spPr>
        <p:txBody>
          <a:bodyPr/>
          <a:lstStyle/>
          <a:p>
            <a:r>
              <a:rPr lang="en-US" sz="1600" dirty="0"/>
              <a:t>EtherChannel Bundle</a:t>
            </a:r>
            <a:r>
              <a:rPr lang="en-US" dirty="0"/>
              <a:t> </a:t>
            </a:r>
            <a:br>
              <a:rPr lang="en-US" dirty="0"/>
            </a:br>
            <a:r>
              <a:rPr lang="en-US" dirty="0" err="1"/>
              <a:t>Revisando</a:t>
            </a:r>
            <a:r>
              <a:rPr lang="en-US" dirty="0"/>
              <a:t> </a:t>
            </a:r>
            <a:r>
              <a:rPr lang="en-US" dirty="0" err="1"/>
              <a:t>algoritmo</a:t>
            </a:r>
            <a:r>
              <a:rPr lang="en-US" dirty="0"/>
              <a:t> de hash Port-Channel</a:t>
            </a:r>
          </a:p>
        </p:txBody>
      </p:sp>
      <p:sp>
        <p:nvSpPr>
          <p:cNvPr id="7" name="TextBox 2"/>
          <p:cNvSpPr txBox="1"/>
          <p:nvPr/>
        </p:nvSpPr>
        <p:spPr>
          <a:xfrm>
            <a:off x="0" y="661737"/>
            <a:ext cx="3974842" cy="4016484"/>
          </a:xfrm>
          <a:prstGeom prst="rect">
            <a:avLst/>
          </a:prstGeom>
          <a:noFill/>
        </p:spPr>
        <p:txBody>
          <a:bodyPr wrap="square" rtlCol="0">
            <a:spAutoFit/>
          </a:bodyPr>
          <a:lstStyle/>
          <a:p>
            <a:r>
              <a:rPr lang="es-ES" sz="1500" dirty="0">
                <a:solidFill>
                  <a:srgbClr val="000000"/>
                </a:solidFill>
              </a:rPr>
              <a:t>Si los enlaces están distribuidos de manera desigual, cambiar el valor hash puede proporcionar una proporción de distribución diferente entre los enlaces de los miembros.</a:t>
            </a:r>
          </a:p>
          <a:p>
            <a:endParaRPr lang="en-US" sz="1500" dirty="0">
              <a:solidFill>
                <a:srgbClr val="000000"/>
              </a:solidFill>
            </a:endParaRPr>
          </a:p>
          <a:p>
            <a:pPr marL="285750" indent="-285750">
              <a:buFont typeface="Arial" panose="020B0604020202020204" pitchFamily="34" charset="0"/>
              <a:buChar char="•"/>
            </a:pPr>
            <a:r>
              <a:rPr lang="es-ES" sz="1500" dirty="0">
                <a:solidFill>
                  <a:srgbClr val="000000"/>
                </a:solidFill>
              </a:rPr>
              <a:t>Por ejemplo, si se establece un canal de puerto con un enrutador, el uso de una dirección MAC como parte del hash podría afectar el flujo de tráfico ya que la dirección MAC del enrutador no cambia (ya que la dirección MAC para el origen o el destino siempre será la dirección MAC del enrutador). Dirección MAC).</a:t>
            </a:r>
          </a:p>
          <a:p>
            <a:r>
              <a:rPr lang="es-ES" sz="1500" dirty="0">
                <a:solidFill>
                  <a:srgbClr val="000000"/>
                </a:solidFill>
              </a:rPr>
              <a:t> </a:t>
            </a:r>
          </a:p>
          <a:p>
            <a:pPr marL="285750" indent="-285750">
              <a:buFont typeface="Arial" panose="020B0604020202020204" pitchFamily="34" charset="0"/>
              <a:buChar char="•"/>
            </a:pPr>
            <a:r>
              <a:rPr lang="es-ES" sz="1500" dirty="0">
                <a:solidFill>
                  <a:srgbClr val="000000"/>
                </a:solidFill>
              </a:rPr>
              <a:t>Una mejor opción sería utilizar la dirección IP de origen/destino o basar el hash en los puertos de sesión TCP/UDP.</a:t>
            </a:r>
            <a:endParaRPr lang="en-US" sz="1500" dirty="0">
              <a:solidFill>
                <a:srgbClr val="000000"/>
              </a:solidFill>
            </a:endParaRPr>
          </a:p>
        </p:txBody>
      </p:sp>
      <p:sp>
        <p:nvSpPr>
          <p:cNvPr id="4" name="TextBox 3"/>
          <p:cNvSpPr txBox="1"/>
          <p:nvPr/>
        </p:nvSpPr>
        <p:spPr>
          <a:xfrm>
            <a:off x="3974842" y="661737"/>
            <a:ext cx="5092314" cy="830997"/>
          </a:xfrm>
          <a:prstGeom prst="rect">
            <a:avLst/>
          </a:prstGeom>
          <a:noFill/>
        </p:spPr>
        <p:txBody>
          <a:bodyPr wrap="square" rtlCol="0">
            <a:spAutoFit/>
          </a:bodyPr>
          <a:lstStyle/>
          <a:p>
            <a:r>
              <a:rPr lang="es-ES" sz="1600" dirty="0">
                <a:solidFill>
                  <a:srgbClr val="000000"/>
                </a:solidFill>
              </a:rPr>
              <a:t>El comando </a:t>
            </a:r>
            <a:r>
              <a:rPr lang="en-US" sz="1600" b="1" dirty="0">
                <a:solidFill>
                  <a:srgbClr val="000000"/>
                </a:solidFill>
              </a:rPr>
              <a:t>show </a:t>
            </a:r>
            <a:r>
              <a:rPr lang="en-US" sz="1600" b="1" dirty="0" err="1">
                <a:solidFill>
                  <a:srgbClr val="000000"/>
                </a:solidFill>
              </a:rPr>
              <a:t>etherchannel</a:t>
            </a:r>
            <a:r>
              <a:rPr lang="en-US" sz="1600" b="1" dirty="0">
                <a:solidFill>
                  <a:srgbClr val="000000"/>
                </a:solidFill>
              </a:rPr>
              <a:t> load-balance </a:t>
            </a:r>
            <a:r>
              <a:rPr lang="es-ES" sz="1600" dirty="0">
                <a:solidFill>
                  <a:srgbClr val="000000"/>
                </a:solidFill>
              </a:rPr>
              <a:t>muestra cómo un conmutador equilibrará la carga del tráfico de red según su tipo: non-IP, IPv4, </a:t>
            </a:r>
            <a:r>
              <a:rPr lang="es-ES" sz="1600" dirty="0" err="1">
                <a:solidFill>
                  <a:srgbClr val="000000"/>
                </a:solidFill>
              </a:rPr>
              <a:t>or</a:t>
            </a:r>
            <a:r>
              <a:rPr lang="es-ES" sz="1600" dirty="0">
                <a:solidFill>
                  <a:srgbClr val="000000"/>
                </a:solidFill>
              </a:rPr>
              <a:t> IPv6.</a:t>
            </a:r>
            <a:endParaRPr lang="en-US" sz="1600" dirty="0">
              <a:solidFill>
                <a:srgbClr val="000000"/>
              </a:solidFill>
            </a:endParaRPr>
          </a:p>
        </p:txBody>
      </p:sp>
      <p:sp>
        <p:nvSpPr>
          <p:cNvPr id="5" name="TextBox 4"/>
          <p:cNvSpPr txBox="1"/>
          <p:nvPr/>
        </p:nvSpPr>
        <p:spPr>
          <a:xfrm>
            <a:off x="3974843" y="2991017"/>
            <a:ext cx="5169157" cy="2185214"/>
          </a:xfrm>
          <a:prstGeom prst="rect">
            <a:avLst/>
          </a:prstGeom>
          <a:noFill/>
        </p:spPr>
        <p:txBody>
          <a:bodyPr wrap="square" rtlCol="0">
            <a:spAutoFit/>
          </a:bodyPr>
          <a:lstStyle/>
          <a:p>
            <a:r>
              <a:rPr lang="es-ES" sz="1600" dirty="0">
                <a:solidFill>
                  <a:srgbClr val="000000"/>
                </a:solidFill>
              </a:rPr>
              <a:t>Un hash es una función binaria, por lo que los enlaces deben estar en potencias de dos (por ejemplo, 2, 4, 8) para que sean coherentes.</a:t>
            </a:r>
          </a:p>
          <a:p>
            <a:r>
              <a:rPr lang="en-US" sz="800" dirty="0">
                <a:solidFill>
                  <a:srgbClr val="000000"/>
                </a:solidFill>
              </a:rPr>
              <a:t> </a:t>
            </a:r>
          </a:p>
          <a:p>
            <a:pPr marL="285750" indent="-285750">
              <a:buFont typeface="Arial" panose="020B0604020202020204" pitchFamily="34" charset="0"/>
              <a:buChar char="•"/>
            </a:pPr>
            <a:r>
              <a:rPr lang="es-ES" sz="1600" dirty="0">
                <a:solidFill>
                  <a:srgbClr val="000000"/>
                </a:solidFill>
              </a:rPr>
              <a:t>Un EtherChannel de tres puertos </a:t>
            </a:r>
            <a:r>
              <a:rPr lang="es-ES" sz="1600" u="sng" dirty="0">
                <a:solidFill>
                  <a:srgbClr val="000000"/>
                </a:solidFill>
              </a:rPr>
              <a:t>no equilibrará </a:t>
            </a:r>
            <a:r>
              <a:rPr lang="es-ES" sz="1600" dirty="0">
                <a:solidFill>
                  <a:srgbClr val="000000"/>
                </a:solidFill>
              </a:rPr>
              <a:t>la carga con tanta eficacia como un EtherChannel de dos o cuatro puertos.</a:t>
            </a:r>
          </a:p>
          <a:p>
            <a:pPr marL="285750" indent="-285750">
              <a:buFont typeface="Arial" panose="020B0604020202020204" pitchFamily="34" charset="0"/>
              <a:buChar char="•"/>
            </a:pPr>
            <a:r>
              <a:rPr lang="es-ES" sz="1600" dirty="0">
                <a:solidFill>
                  <a:srgbClr val="000000"/>
                </a:solidFill>
              </a:rPr>
              <a:t>Lo mejor fue ver la carga de cada enlace de miembro con el comando </a:t>
            </a:r>
            <a:r>
              <a:rPr lang="en-US" sz="1600" b="1" dirty="0">
                <a:solidFill>
                  <a:srgbClr val="000000"/>
                </a:solidFill>
              </a:rPr>
              <a:t>show </a:t>
            </a:r>
            <a:r>
              <a:rPr lang="en-US" sz="1600" b="1" dirty="0" err="1">
                <a:solidFill>
                  <a:srgbClr val="000000"/>
                </a:solidFill>
              </a:rPr>
              <a:t>etherchannel</a:t>
            </a:r>
            <a:r>
              <a:rPr lang="en-US" sz="1600" b="1" dirty="0">
                <a:solidFill>
                  <a:srgbClr val="000000"/>
                </a:solidFill>
              </a:rPr>
              <a:t> port</a:t>
            </a:r>
            <a:endParaRPr lang="en-US" sz="1600" dirty="0">
              <a:solidFill>
                <a:srgbClr val="000000"/>
              </a:solidFill>
            </a:endParaRPr>
          </a:p>
        </p:txBody>
      </p:sp>
      <p:pic>
        <p:nvPicPr>
          <p:cNvPr id="2" name="Picture 1"/>
          <p:cNvPicPr>
            <a:picLocks noChangeAspect="1"/>
          </p:cNvPicPr>
          <p:nvPr/>
        </p:nvPicPr>
        <p:blipFill>
          <a:blip r:embed="rId2"/>
          <a:stretch>
            <a:fillRect/>
          </a:stretch>
        </p:blipFill>
        <p:spPr>
          <a:xfrm>
            <a:off x="4133461" y="1509782"/>
            <a:ext cx="4805265" cy="1481235"/>
          </a:xfrm>
          <a:prstGeom prst="rect">
            <a:avLst/>
          </a:prstGeom>
        </p:spPr>
      </p:pic>
    </p:spTree>
    <p:extLst>
      <p:ext uri="{BB962C8B-B14F-4D97-AF65-F5344CB8AC3E}">
        <p14:creationId xmlns:p14="http://schemas.microsoft.com/office/powerpoint/2010/main" val="1456013600"/>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59274" y="466724"/>
            <a:ext cx="8495967" cy="1351755"/>
          </a:xfrm>
        </p:spPr>
        <p:txBody>
          <a:bodyPr/>
          <a:lstStyle/>
          <a:p>
            <a:r>
              <a:rPr lang="en-US" sz="4800" dirty="0" err="1">
                <a:solidFill>
                  <a:schemeClr val="accent5">
                    <a:lumMod val="40000"/>
                    <a:lumOff val="60000"/>
                  </a:schemeClr>
                </a:solidFill>
              </a:rPr>
              <a:t>Preparacion</a:t>
            </a:r>
            <a:r>
              <a:rPr lang="en-US" sz="4800" dirty="0">
                <a:solidFill>
                  <a:schemeClr val="accent5">
                    <a:lumMod val="40000"/>
                    <a:lumOff val="60000"/>
                  </a:schemeClr>
                </a:solidFill>
              </a:rPr>
              <a:t> para el Exam</a:t>
            </a:r>
            <a:endParaRPr lang="en-US" dirty="0">
              <a:solidFill>
                <a:schemeClr val="accent5">
                  <a:lumMod val="40000"/>
                  <a:lumOff val="60000"/>
                </a:schemeClr>
              </a:solidFill>
            </a:endParaRPr>
          </a:p>
        </p:txBody>
      </p:sp>
    </p:spTree>
    <p:custDataLst>
      <p:tags r:id="rId1"/>
    </p:custDataLst>
    <p:extLst>
      <p:ext uri="{BB962C8B-B14F-4D97-AF65-F5344CB8AC3E}">
        <p14:creationId xmlns:p14="http://schemas.microsoft.com/office/powerpoint/2010/main" val="859374897"/>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04774"/>
            <a:ext cx="4267199" cy="731837"/>
          </a:xfrm>
        </p:spPr>
        <p:txBody>
          <a:bodyPr/>
          <a:lstStyle/>
          <a:p>
            <a:r>
              <a:rPr lang="en-US" sz="1600" dirty="0"/>
              <a:t>Prepare for the Exam</a:t>
            </a:r>
            <a:br>
              <a:rPr lang="en-US" sz="2400" dirty="0"/>
            </a:br>
            <a:r>
              <a:rPr lang="en-US" sz="2400" dirty="0"/>
              <a:t>Key Topics for Chapter 5</a:t>
            </a:r>
          </a:p>
        </p:txBody>
      </p:sp>
      <p:graphicFrame>
        <p:nvGraphicFramePr>
          <p:cNvPr id="6" name="Table 5"/>
          <p:cNvGraphicFramePr>
            <a:graphicFrameLocks noGrp="1"/>
          </p:cNvGraphicFramePr>
          <p:nvPr>
            <p:extLst>
              <p:ext uri="{D42A27DB-BD31-4B8C-83A1-F6EECF244321}">
                <p14:modId xmlns:p14="http://schemas.microsoft.com/office/powerpoint/2010/main" val="1368146566"/>
              </p:ext>
            </p:extLst>
          </p:nvPr>
        </p:nvGraphicFramePr>
        <p:xfrm>
          <a:off x="690300" y="1187325"/>
          <a:ext cx="3881700" cy="3216488"/>
        </p:xfrm>
        <a:graphic>
          <a:graphicData uri="http://schemas.openxmlformats.org/drawingml/2006/table">
            <a:tbl>
              <a:tblPr firstRow="1" bandRow="1">
                <a:tableStyleId>{5C22544A-7EE6-4342-B048-85BDC9FD1C3A}</a:tableStyleId>
              </a:tblPr>
              <a:tblGrid>
                <a:gridCol w="3881700">
                  <a:extLst>
                    <a:ext uri="{9D8B030D-6E8A-4147-A177-3AD203B41FA5}">
                      <a16:colId xmlns:a16="http://schemas.microsoft.com/office/drawing/2014/main" val="20000"/>
                    </a:ext>
                  </a:extLst>
                </a:gridCol>
              </a:tblGrid>
              <a:tr h="402061">
                <a:tc>
                  <a:txBody>
                    <a:bodyPr/>
                    <a:lstStyle/>
                    <a:p>
                      <a:r>
                        <a:rPr lang="en-US" sz="1400" b="1" i="0" u="none" strike="noStrike" kern="1200" baseline="0" dirty="0">
                          <a:solidFill>
                            <a:schemeClr val="lt1"/>
                          </a:solidFill>
                          <a:latin typeface="+mn-lt"/>
                          <a:ea typeface="+mn-ea"/>
                          <a:cs typeface="+mn-cs"/>
                        </a:rPr>
                        <a:t>Description</a:t>
                      </a:r>
                      <a:endParaRPr lang="en-US" dirty="0"/>
                    </a:p>
                  </a:txBody>
                  <a:tcPr/>
                </a:tc>
                <a:extLst>
                  <a:ext uri="{0D108BD9-81ED-4DB2-BD59-A6C34878D82A}">
                    <a16:rowId xmlns:a16="http://schemas.microsoft.com/office/drawing/2014/main" val="10000"/>
                  </a:ext>
                </a:extLst>
              </a:tr>
              <a:tr h="402061">
                <a:tc>
                  <a:txBody>
                    <a:bodyPr/>
                    <a:lstStyle/>
                    <a:p>
                      <a:r>
                        <a:rPr lang="en-US" sz="1600" b="0" i="0" u="none" strike="noStrike" kern="1200" baseline="0" dirty="0">
                          <a:solidFill>
                            <a:srgbClr val="000000"/>
                          </a:solidFill>
                          <a:latin typeface="+mn-lt"/>
                          <a:ea typeface="+mn-ea"/>
                          <a:cs typeface="+mn-cs"/>
                        </a:rPr>
                        <a:t>VLAN Trunking Protocol (VTP)</a:t>
                      </a:r>
                      <a:endParaRPr lang="en-US" sz="1600" dirty="0">
                        <a:solidFill>
                          <a:srgbClr val="000000"/>
                        </a:solidFill>
                      </a:endParaRPr>
                    </a:p>
                  </a:txBody>
                  <a:tcPr/>
                </a:tc>
                <a:extLst>
                  <a:ext uri="{0D108BD9-81ED-4DB2-BD59-A6C34878D82A}">
                    <a16:rowId xmlns:a16="http://schemas.microsoft.com/office/drawing/2014/main" val="10001"/>
                  </a:ext>
                </a:extLst>
              </a:tr>
              <a:tr h="402061">
                <a:tc>
                  <a:txBody>
                    <a:bodyPr/>
                    <a:lstStyle/>
                    <a:p>
                      <a:r>
                        <a:rPr lang="en-US" sz="1600" b="0" i="0" u="none" strike="noStrike" kern="1200" baseline="0" dirty="0">
                          <a:solidFill>
                            <a:srgbClr val="000000"/>
                          </a:solidFill>
                          <a:latin typeface="+mn-lt"/>
                          <a:ea typeface="+mn-ea"/>
                          <a:cs typeface="+mn-cs"/>
                        </a:rPr>
                        <a:t>VTP revision reset</a:t>
                      </a:r>
                      <a:endParaRPr lang="en-US" sz="1600" dirty="0">
                        <a:solidFill>
                          <a:srgbClr val="000000"/>
                        </a:solidFill>
                      </a:endParaRPr>
                    </a:p>
                  </a:txBody>
                  <a:tcPr/>
                </a:tc>
                <a:extLst>
                  <a:ext uri="{0D108BD9-81ED-4DB2-BD59-A6C34878D82A}">
                    <a16:rowId xmlns:a16="http://schemas.microsoft.com/office/drawing/2014/main" val="10002"/>
                  </a:ext>
                </a:extLst>
              </a:tr>
              <a:tr h="402061">
                <a:tc>
                  <a:txBody>
                    <a:bodyPr/>
                    <a:lstStyle/>
                    <a:p>
                      <a:r>
                        <a:rPr lang="en-US" sz="1600" b="0" i="0" u="none" strike="noStrike" kern="1200" baseline="0" dirty="0">
                          <a:solidFill>
                            <a:srgbClr val="000000"/>
                          </a:solidFill>
                          <a:latin typeface="+mn-lt"/>
                          <a:ea typeface="+mn-ea"/>
                          <a:cs typeface="+mn-cs"/>
                        </a:rPr>
                        <a:t>Dynamic Trunking Protocol (DTP)</a:t>
                      </a:r>
                      <a:endParaRPr lang="en-US" sz="1600" dirty="0">
                        <a:solidFill>
                          <a:srgbClr val="000000"/>
                        </a:solidFill>
                      </a:endParaRPr>
                    </a:p>
                  </a:txBody>
                  <a:tcPr/>
                </a:tc>
                <a:extLst>
                  <a:ext uri="{0D108BD9-81ED-4DB2-BD59-A6C34878D82A}">
                    <a16:rowId xmlns:a16="http://schemas.microsoft.com/office/drawing/2014/main" val="10003"/>
                  </a:ext>
                </a:extLst>
              </a:tr>
              <a:tr h="402061">
                <a:tc>
                  <a:txBody>
                    <a:bodyPr/>
                    <a:lstStyle/>
                    <a:p>
                      <a:r>
                        <a:rPr lang="en-US" sz="1600" b="0" i="0" u="none" strike="noStrike" kern="1200" baseline="0" dirty="0">
                          <a:solidFill>
                            <a:srgbClr val="000000"/>
                          </a:solidFill>
                          <a:latin typeface="+mn-lt"/>
                          <a:ea typeface="+mn-ea"/>
                          <a:cs typeface="+mn-cs"/>
                        </a:rPr>
                        <a:t>Disabling DTP</a:t>
                      </a:r>
                      <a:endParaRPr lang="en-US" sz="1600" dirty="0">
                        <a:solidFill>
                          <a:srgbClr val="000000"/>
                        </a:solidFill>
                      </a:endParaRPr>
                    </a:p>
                  </a:txBody>
                  <a:tcPr/>
                </a:tc>
                <a:extLst>
                  <a:ext uri="{0D108BD9-81ED-4DB2-BD59-A6C34878D82A}">
                    <a16:rowId xmlns:a16="http://schemas.microsoft.com/office/drawing/2014/main" val="10004"/>
                  </a:ext>
                </a:extLst>
              </a:tr>
              <a:tr h="402061">
                <a:tc>
                  <a:txBody>
                    <a:bodyPr/>
                    <a:lstStyle/>
                    <a:p>
                      <a:r>
                        <a:rPr lang="en-US" sz="1600" b="0" i="0" u="none" strike="noStrike" kern="1200" baseline="0" dirty="0">
                          <a:solidFill>
                            <a:srgbClr val="000000"/>
                          </a:solidFill>
                          <a:latin typeface="+mn-lt"/>
                          <a:ea typeface="+mn-ea"/>
                          <a:cs typeface="+mn-cs"/>
                        </a:rPr>
                        <a:t>PAgP port modes</a:t>
                      </a:r>
                      <a:endParaRPr lang="en-US" sz="1600" dirty="0">
                        <a:solidFill>
                          <a:srgbClr val="000000"/>
                        </a:solidFill>
                      </a:endParaRPr>
                    </a:p>
                  </a:txBody>
                  <a:tcPr/>
                </a:tc>
                <a:extLst>
                  <a:ext uri="{0D108BD9-81ED-4DB2-BD59-A6C34878D82A}">
                    <a16:rowId xmlns:a16="http://schemas.microsoft.com/office/drawing/2014/main" val="10005"/>
                  </a:ext>
                </a:extLst>
              </a:tr>
              <a:tr h="402061">
                <a:tc>
                  <a:txBody>
                    <a:bodyPr/>
                    <a:lstStyle/>
                    <a:p>
                      <a:r>
                        <a:rPr lang="en-US" sz="1600" b="0" i="0" u="none" strike="noStrike" kern="1200" baseline="0" dirty="0">
                          <a:solidFill>
                            <a:srgbClr val="000000"/>
                          </a:solidFill>
                          <a:latin typeface="+mn-lt"/>
                          <a:ea typeface="+mn-ea"/>
                          <a:cs typeface="+mn-cs"/>
                        </a:rPr>
                        <a:t>LACP port modes</a:t>
                      </a:r>
                      <a:endParaRPr lang="en-US" sz="1600" dirty="0">
                        <a:solidFill>
                          <a:srgbClr val="000000"/>
                        </a:solidFill>
                      </a:endParaRPr>
                    </a:p>
                  </a:txBody>
                  <a:tcPr/>
                </a:tc>
                <a:extLst>
                  <a:ext uri="{0D108BD9-81ED-4DB2-BD59-A6C34878D82A}">
                    <a16:rowId xmlns:a16="http://schemas.microsoft.com/office/drawing/2014/main" val="1256589066"/>
                  </a:ext>
                </a:extLst>
              </a:tr>
              <a:tr h="402061">
                <a:tc>
                  <a:txBody>
                    <a:bodyPr/>
                    <a:lstStyle/>
                    <a:p>
                      <a:r>
                        <a:rPr lang="en-US" sz="1600" b="0" i="0" u="none" strike="noStrike" kern="1200" baseline="0" dirty="0">
                          <a:solidFill>
                            <a:srgbClr val="000000"/>
                          </a:solidFill>
                          <a:latin typeface="+mn-lt"/>
                          <a:ea typeface="+mn-ea"/>
                          <a:cs typeface="+mn-cs"/>
                        </a:rPr>
                        <a:t>EtherChannel configuration</a:t>
                      </a:r>
                      <a:endParaRPr lang="en-US" sz="1600" dirty="0">
                        <a:solidFill>
                          <a:srgbClr val="000000"/>
                        </a:solidFill>
                      </a:endParaRPr>
                    </a:p>
                  </a:txBody>
                  <a:tcPr/>
                </a:tc>
                <a:extLst>
                  <a:ext uri="{0D108BD9-81ED-4DB2-BD59-A6C34878D82A}">
                    <a16:rowId xmlns:a16="http://schemas.microsoft.com/office/drawing/2014/main" val="2211536640"/>
                  </a:ext>
                </a:extLst>
              </a:tr>
            </a:tbl>
          </a:graphicData>
        </a:graphic>
      </p:graphicFrame>
      <p:graphicFrame>
        <p:nvGraphicFramePr>
          <p:cNvPr id="2" name="Table 1"/>
          <p:cNvGraphicFramePr>
            <a:graphicFrameLocks noGrp="1"/>
          </p:cNvGraphicFramePr>
          <p:nvPr>
            <p:extLst>
              <p:ext uri="{D42A27DB-BD31-4B8C-83A1-F6EECF244321}">
                <p14:modId xmlns:p14="http://schemas.microsoft.com/office/powerpoint/2010/main" val="334684685"/>
              </p:ext>
            </p:extLst>
          </p:nvPr>
        </p:nvGraphicFramePr>
        <p:xfrm>
          <a:off x="4565023" y="1187325"/>
          <a:ext cx="4193478" cy="3220720"/>
        </p:xfrm>
        <a:graphic>
          <a:graphicData uri="http://schemas.openxmlformats.org/drawingml/2006/table">
            <a:tbl>
              <a:tblPr firstRow="1" bandRow="1">
                <a:tableStyleId>{5C22544A-7EE6-4342-B048-85BDC9FD1C3A}</a:tableStyleId>
              </a:tblPr>
              <a:tblGrid>
                <a:gridCol w="4193478">
                  <a:extLst>
                    <a:ext uri="{9D8B030D-6E8A-4147-A177-3AD203B41FA5}">
                      <a16:colId xmlns:a16="http://schemas.microsoft.com/office/drawing/2014/main" val="20000"/>
                    </a:ext>
                  </a:extLst>
                </a:gridCol>
              </a:tblGrid>
              <a:tr h="370840">
                <a:tc>
                  <a:txBody>
                    <a:bodyPr/>
                    <a:lstStyle/>
                    <a:p>
                      <a:endParaRPr lang="en-US" dirty="0"/>
                    </a:p>
                  </a:txBody>
                  <a:tcPr/>
                </a:tc>
                <a:extLst>
                  <a:ext uri="{0D108BD9-81ED-4DB2-BD59-A6C34878D82A}">
                    <a16:rowId xmlns:a16="http://schemas.microsoft.com/office/drawing/2014/main" val="10000"/>
                  </a:ext>
                </a:extLst>
              </a:tr>
              <a:tr h="370840">
                <a:tc>
                  <a:txBody>
                    <a:bodyPr/>
                    <a:lstStyle/>
                    <a:p>
                      <a:r>
                        <a:rPr lang="en-US" sz="1600" b="0" i="0" u="none" strike="noStrike" kern="1200" baseline="0" dirty="0">
                          <a:solidFill>
                            <a:srgbClr val="000000"/>
                          </a:solidFill>
                          <a:latin typeface="+mn-lt"/>
                          <a:ea typeface="+mn-ea"/>
                          <a:cs typeface="+mn-cs"/>
                        </a:rPr>
                        <a:t>Minimum number of port-channel</a:t>
                      </a:r>
                    </a:p>
                    <a:p>
                      <a:r>
                        <a:rPr lang="en-US" sz="1600" b="0" i="0" u="none" strike="noStrike" kern="1200" baseline="0" dirty="0">
                          <a:solidFill>
                            <a:srgbClr val="000000"/>
                          </a:solidFill>
                          <a:latin typeface="+mn-lt"/>
                          <a:ea typeface="+mn-ea"/>
                          <a:cs typeface="+mn-cs"/>
                        </a:rPr>
                        <a:t>member interfaces</a:t>
                      </a:r>
                      <a:endParaRPr lang="en-US" sz="1600" dirty="0">
                        <a:solidFill>
                          <a:srgbClr val="000000"/>
                        </a:solidFill>
                      </a:endParaRPr>
                    </a:p>
                  </a:txBody>
                  <a:tcPr/>
                </a:tc>
                <a:extLst>
                  <a:ext uri="{0D108BD9-81ED-4DB2-BD59-A6C34878D82A}">
                    <a16:rowId xmlns:a16="http://schemas.microsoft.com/office/drawing/2014/main" val="10003"/>
                  </a:ext>
                </a:extLst>
              </a:tr>
              <a:tr h="370840">
                <a:tc>
                  <a:txBody>
                    <a:bodyPr/>
                    <a:lstStyle/>
                    <a:p>
                      <a:r>
                        <a:rPr lang="en-US" sz="1600" b="0" i="0" u="none" strike="noStrike" kern="1200" baseline="0" dirty="0">
                          <a:solidFill>
                            <a:srgbClr val="000000"/>
                          </a:solidFill>
                          <a:latin typeface="+mn-lt"/>
                          <a:ea typeface="+mn-ea"/>
                          <a:cs typeface="+mn-cs"/>
                        </a:rPr>
                        <a:t>Maximum number of port-channel</a:t>
                      </a:r>
                    </a:p>
                    <a:p>
                      <a:r>
                        <a:rPr lang="en-US" sz="1600" b="0" i="0" u="none" strike="noStrike" kern="1200" baseline="0" dirty="0">
                          <a:solidFill>
                            <a:srgbClr val="000000"/>
                          </a:solidFill>
                          <a:latin typeface="+mn-lt"/>
                          <a:ea typeface="+mn-ea"/>
                          <a:cs typeface="+mn-cs"/>
                        </a:rPr>
                        <a:t>member interfaces</a:t>
                      </a:r>
                      <a:endParaRPr lang="en-US" sz="1600" dirty="0">
                        <a:solidFill>
                          <a:srgbClr val="000000"/>
                        </a:solidFill>
                      </a:endParaRPr>
                    </a:p>
                  </a:txBody>
                  <a:tcPr/>
                </a:tc>
                <a:extLst>
                  <a:ext uri="{0D108BD9-81ED-4DB2-BD59-A6C34878D82A}">
                    <a16:rowId xmlns:a16="http://schemas.microsoft.com/office/drawing/2014/main" val="10004"/>
                  </a:ext>
                </a:extLst>
              </a:tr>
              <a:tr h="370840">
                <a:tc>
                  <a:txBody>
                    <a:bodyPr/>
                    <a:lstStyle/>
                    <a:p>
                      <a:r>
                        <a:rPr lang="en-US" sz="1600" b="0" i="0" u="none" strike="noStrike" kern="1200" baseline="0" dirty="0">
                          <a:solidFill>
                            <a:srgbClr val="000000"/>
                          </a:solidFill>
                          <a:latin typeface="+mn-lt"/>
                          <a:ea typeface="+mn-ea"/>
                          <a:cs typeface="+mn-cs"/>
                        </a:rPr>
                        <a:t>LACP system priority</a:t>
                      </a:r>
                      <a:endParaRPr lang="en-US" sz="1600" dirty="0">
                        <a:solidFill>
                          <a:srgbClr val="000000"/>
                        </a:solidFill>
                      </a:endParaRPr>
                    </a:p>
                  </a:txBody>
                  <a:tcPr/>
                </a:tc>
                <a:extLst>
                  <a:ext uri="{0D108BD9-81ED-4DB2-BD59-A6C34878D82A}">
                    <a16:rowId xmlns:a16="http://schemas.microsoft.com/office/drawing/2014/main" val="10005"/>
                  </a:ext>
                </a:extLst>
              </a:tr>
              <a:tr h="370840">
                <a:tc>
                  <a:txBody>
                    <a:bodyPr/>
                    <a:lstStyle/>
                    <a:p>
                      <a:r>
                        <a:rPr lang="en-US" sz="1600" b="0" i="0" u="none" strike="noStrike" kern="1200" baseline="0" dirty="0">
                          <a:solidFill>
                            <a:srgbClr val="000000"/>
                          </a:solidFill>
                          <a:latin typeface="+mn-lt"/>
                          <a:ea typeface="+mn-ea"/>
                          <a:cs typeface="+mn-cs"/>
                        </a:rPr>
                        <a:t>LACP interface priority</a:t>
                      </a:r>
                      <a:endParaRPr lang="en-US" sz="1600" dirty="0">
                        <a:solidFill>
                          <a:srgbClr val="000000"/>
                        </a:solidFill>
                      </a:endParaRPr>
                    </a:p>
                  </a:txBody>
                  <a:tcPr/>
                </a:tc>
                <a:extLst>
                  <a:ext uri="{0D108BD9-81ED-4DB2-BD59-A6C34878D82A}">
                    <a16:rowId xmlns:a16="http://schemas.microsoft.com/office/drawing/2014/main" val="10006"/>
                  </a:ext>
                </a:extLst>
              </a:tr>
              <a:tr h="370840">
                <a:tc>
                  <a:txBody>
                    <a:bodyPr/>
                    <a:lstStyle/>
                    <a:p>
                      <a:r>
                        <a:rPr lang="en-US" sz="1600" b="0" i="0" u="none" strike="noStrike" kern="1200" baseline="0" dirty="0">
                          <a:solidFill>
                            <a:srgbClr val="000000"/>
                          </a:solidFill>
                          <a:latin typeface="+mn-lt"/>
                          <a:ea typeface="+mn-ea"/>
                          <a:cs typeface="+mn-cs"/>
                        </a:rPr>
                        <a:t>Troubleshooting EtherChannel Bundles</a:t>
                      </a:r>
                      <a:endParaRPr lang="en-US" sz="1600" dirty="0">
                        <a:solidFill>
                          <a:srgbClr val="000000"/>
                        </a:solidFill>
                      </a:endParaRPr>
                    </a:p>
                  </a:txBody>
                  <a:tcPr/>
                </a:tc>
                <a:extLst>
                  <a:ext uri="{0D108BD9-81ED-4DB2-BD59-A6C34878D82A}">
                    <a16:rowId xmlns:a16="http://schemas.microsoft.com/office/drawing/2014/main" val="10007"/>
                  </a:ext>
                </a:extLst>
              </a:tr>
              <a:tr h="370840">
                <a:tc>
                  <a:txBody>
                    <a:bodyPr/>
                    <a:lstStyle/>
                    <a:p>
                      <a:r>
                        <a:rPr lang="en-US" sz="1600" b="0" i="0" u="none" strike="noStrike" kern="1200" baseline="0" dirty="0">
                          <a:solidFill>
                            <a:srgbClr val="000000"/>
                          </a:solidFill>
                          <a:latin typeface="+mn-lt"/>
                          <a:ea typeface="+mn-ea"/>
                          <a:cs typeface="+mn-cs"/>
                        </a:rPr>
                        <a:t>Load balancing traffic with</a:t>
                      </a:r>
                    </a:p>
                    <a:p>
                      <a:r>
                        <a:rPr lang="en-US" sz="1600" b="0" i="0" u="none" strike="noStrike" kern="1200" baseline="0" dirty="0">
                          <a:solidFill>
                            <a:srgbClr val="000000"/>
                          </a:solidFill>
                          <a:latin typeface="+mn-lt"/>
                          <a:ea typeface="+mn-ea"/>
                          <a:cs typeface="+mn-cs"/>
                        </a:rPr>
                        <a:t>EtherChannel bundles</a:t>
                      </a:r>
                      <a:endParaRPr lang="en-US" sz="1600" dirty="0">
                        <a:solidFill>
                          <a:srgbClr val="000000"/>
                        </a:solidFill>
                      </a:endParaRP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875591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45959"/>
          </a:xfrm>
        </p:spPr>
        <p:txBody>
          <a:bodyPr/>
          <a:lstStyle/>
          <a:p>
            <a:r>
              <a:rPr lang="en-US" sz="1600" dirty="0"/>
              <a:t>Prepare for the Exam</a:t>
            </a:r>
            <a:br>
              <a:rPr lang="en-US" sz="2400" dirty="0"/>
            </a:br>
            <a:r>
              <a:rPr lang="en-US" sz="2400" dirty="0"/>
              <a:t>Key Terms for Chapter 5</a:t>
            </a:r>
          </a:p>
        </p:txBody>
      </p:sp>
      <p:graphicFrame>
        <p:nvGraphicFramePr>
          <p:cNvPr id="2" name="Table 1"/>
          <p:cNvGraphicFramePr>
            <a:graphicFrameLocks noGrp="1"/>
          </p:cNvGraphicFramePr>
          <p:nvPr>
            <p:extLst>
              <p:ext uri="{D42A27DB-BD31-4B8C-83A1-F6EECF244321}">
                <p14:modId xmlns:p14="http://schemas.microsoft.com/office/powerpoint/2010/main" val="2929946120"/>
              </p:ext>
            </p:extLst>
          </p:nvPr>
        </p:nvGraphicFramePr>
        <p:xfrm>
          <a:off x="2633244" y="1088390"/>
          <a:ext cx="3877511" cy="2966720"/>
        </p:xfrm>
        <a:graphic>
          <a:graphicData uri="http://schemas.openxmlformats.org/drawingml/2006/table">
            <a:tbl>
              <a:tblPr firstRow="1" bandRow="1">
                <a:tableStyleId>{5C22544A-7EE6-4342-B048-85BDC9FD1C3A}</a:tableStyleId>
              </a:tblPr>
              <a:tblGrid>
                <a:gridCol w="3877511">
                  <a:extLst>
                    <a:ext uri="{9D8B030D-6E8A-4147-A177-3AD203B41FA5}">
                      <a16:colId xmlns:a16="http://schemas.microsoft.com/office/drawing/2014/main" val="20000"/>
                    </a:ext>
                  </a:extLst>
                </a:gridCol>
              </a:tblGrid>
              <a:tr h="370840">
                <a:tc>
                  <a:txBody>
                    <a:bodyPr/>
                    <a:lstStyle/>
                    <a:p>
                      <a:r>
                        <a:rPr lang="en-US" dirty="0"/>
                        <a:t>Terms</a:t>
                      </a:r>
                    </a:p>
                  </a:txBody>
                  <a:tcPr/>
                </a:tc>
                <a:extLst>
                  <a:ext uri="{0D108BD9-81ED-4DB2-BD59-A6C34878D82A}">
                    <a16:rowId xmlns:a16="http://schemas.microsoft.com/office/drawing/2014/main" val="10000"/>
                  </a:ext>
                </a:extLst>
              </a:tr>
              <a:tr h="370840">
                <a:tc>
                  <a:txBody>
                    <a:bodyPr/>
                    <a:lstStyle/>
                    <a:p>
                      <a:r>
                        <a:rPr lang="en-US" sz="1600" b="0" i="0" u="none" strike="noStrike" kern="1200" baseline="0" dirty="0">
                          <a:solidFill>
                            <a:srgbClr val="000000"/>
                          </a:solidFill>
                          <a:latin typeface="+mn-lt"/>
                          <a:ea typeface="+mn-ea"/>
                          <a:cs typeface="+mn-cs"/>
                        </a:rPr>
                        <a:t>Dynamic Trunking Protocol (DTP)</a:t>
                      </a:r>
                      <a:endParaRPr lang="en-US" sz="1600" dirty="0">
                        <a:solidFill>
                          <a:srgbClr val="000000"/>
                        </a:solidFill>
                      </a:endParaRPr>
                    </a:p>
                  </a:txBody>
                  <a:tcPr/>
                </a:tc>
                <a:extLst>
                  <a:ext uri="{0D108BD9-81ED-4DB2-BD59-A6C34878D82A}">
                    <a16:rowId xmlns:a16="http://schemas.microsoft.com/office/drawing/2014/main" val="10001"/>
                  </a:ext>
                </a:extLst>
              </a:tr>
              <a:tr h="370840">
                <a:tc>
                  <a:txBody>
                    <a:bodyPr/>
                    <a:lstStyle/>
                    <a:p>
                      <a:r>
                        <a:rPr lang="en-US" sz="1600" b="0" i="0" u="none" strike="noStrike" kern="1200" baseline="0" dirty="0">
                          <a:solidFill>
                            <a:srgbClr val="000000"/>
                          </a:solidFill>
                          <a:latin typeface="+mn-lt"/>
                          <a:ea typeface="+mn-ea"/>
                          <a:cs typeface="+mn-cs"/>
                        </a:rPr>
                        <a:t>EtherChannel bundle</a:t>
                      </a:r>
                      <a:endParaRPr lang="en-US" sz="1600" dirty="0">
                        <a:solidFill>
                          <a:srgbClr val="000000"/>
                        </a:solidFill>
                      </a:endParaRPr>
                    </a:p>
                  </a:txBody>
                  <a:tcPr/>
                </a:tc>
                <a:extLst>
                  <a:ext uri="{0D108BD9-81ED-4DB2-BD59-A6C34878D82A}">
                    <a16:rowId xmlns:a16="http://schemas.microsoft.com/office/drawing/2014/main" val="10002"/>
                  </a:ext>
                </a:extLst>
              </a:tr>
              <a:tr h="370840">
                <a:tc>
                  <a:txBody>
                    <a:bodyPr/>
                    <a:lstStyle/>
                    <a:p>
                      <a:r>
                        <a:rPr lang="en-US" sz="1600" b="0" i="0" u="none" strike="noStrike" kern="1200" baseline="0" dirty="0">
                          <a:solidFill>
                            <a:srgbClr val="000000"/>
                          </a:solidFill>
                          <a:latin typeface="+mn-lt"/>
                          <a:ea typeface="+mn-ea"/>
                          <a:cs typeface="+mn-cs"/>
                        </a:rPr>
                        <a:t>member links</a:t>
                      </a:r>
                      <a:endParaRPr lang="en-US" sz="1600" dirty="0">
                        <a:solidFill>
                          <a:srgbClr val="000000"/>
                        </a:solidFill>
                      </a:endParaRPr>
                    </a:p>
                  </a:txBody>
                  <a:tcPr/>
                </a:tc>
                <a:extLst>
                  <a:ext uri="{0D108BD9-81ED-4DB2-BD59-A6C34878D82A}">
                    <a16:rowId xmlns:a16="http://schemas.microsoft.com/office/drawing/2014/main" val="10003"/>
                  </a:ext>
                </a:extLst>
              </a:tr>
              <a:tr h="370840">
                <a:tc>
                  <a:txBody>
                    <a:bodyPr/>
                    <a:lstStyle/>
                    <a:p>
                      <a:r>
                        <a:rPr lang="en-US" sz="1600" b="0" i="0" u="none" strike="noStrike" kern="1200" baseline="0" dirty="0">
                          <a:solidFill>
                            <a:srgbClr val="000000"/>
                          </a:solidFill>
                          <a:latin typeface="+mn-lt"/>
                          <a:ea typeface="+mn-ea"/>
                          <a:cs typeface="+mn-cs"/>
                        </a:rPr>
                        <a:t>LACP interface priority</a:t>
                      </a:r>
                    </a:p>
                  </a:txBody>
                  <a:tcPr/>
                </a:tc>
                <a:extLst>
                  <a:ext uri="{0D108BD9-81ED-4DB2-BD59-A6C34878D82A}">
                    <a16:rowId xmlns:a16="http://schemas.microsoft.com/office/drawing/2014/main" val="10004"/>
                  </a:ext>
                </a:extLst>
              </a:tr>
              <a:tr h="370840">
                <a:tc>
                  <a:txBody>
                    <a:bodyPr/>
                    <a:lstStyle/>
                    <a:p>
                      <a:r>
                        <a:rPr lang="en-US" sz="1600" b="0" i="0" u="none" strike="noStrike" kern="1200" baseline="0" dirty="0">
                          <a:solidFill>
                            <a:srgbClr val="000000"/>
                          </a:solidFill>
                          <a:latin typeface="+mn-lt"/>
                          <a:ea typeface="+mn-ea"/>
                          <a:cs typeface="+mn-cs"/>
                        </a:rPr>
                        <a:t>LACP system priority</a:t>
                      </a:r>
                      <a:endParaRPr lang="en-US" sz="1600" dirty="0">
                        <a:solidFill>
                          <a:srgbClr val="000000"/>
                        </a:solidFill>
                      </a:endParaRPr>
                    </a:p>
                  </a:txBody>
                  <a:tcPr/>
                </a:tc>
                <a:extLst>
                  <a:ext uri="{0D108BD9-81ED-4DB2-BD59-A6C34878D82A}">
                    <a16:rowId xmlns:a16="http://schemas.microsoft.com/office/drawing/2014/main" val="10005"/>
                  </a:ext>
                </a:extLst>
              </a:tr>
              <a:tr h="370840">
                <a:tc>
                  <a:txBody>
                    <a:bodyPr/>
                    <a:lstStyle/>
                    <a:p>
                      <a:r>
                        <a:rPr lang="en-US" sz="1600" b="0" i="0" u="none" strike="noStrike" kern="1200" baseline="0" dirty="0">
                          <a:solidFill>
                            <a:srgbClr val="000000"/>
                          </a:solidFill>
                          <a:latin typeface="+mn-lt"/>
                          <a:ea typeface="+mn-ea"/>
                          <a:cs typeface="+mn-cs"/>
                        </a:rPr>
                        <a:t>load-balancing hash</a:t>
                      </a:r>
                      <a:endParaRPr lang="en-US" sz="1600" dirty="0">
                        <a:solidFill>
                          <a:srgbClr val="000000"/>
                        </a:solidFill>
                      </a:endParaRPr>
                    </a:p>
                  </a:txBody>
                  <a:tcPr/>
                </a:tc>
                <a:extLst>
                  <a:ext uri="{0D108BD9-81ED-4DB2-BD59-A6C34878D82A}">
                    <a16:rowId xmlns:a16="http://schemas.microsoft.com/office/drawing/2014/main" val="10006"/>
                  </a:ext>
                </a:extLst>
              </a:tr>
              <a:tr h="370840">
                <a:tc>
                  <a:txBody>
                    <a:bodyPr/>
                    <a:lstStyle/>
                    <a:p>
                      <a:r>
                        <a:rPr lang="en-US" sz="1600" b="0" i="0" u="none" strike="noStrike" kern="1200" baseline="0" dirty="0">
                          <a:solidFill>
                            <a:srgbClr val="000000"/>
                          </a:solidFill>
                          <a:latin typeface="+mn-lt"/>
                          <a:ea typeface="+mn-ea"/>
                          <a:cs typeface="+mn-cs"/>
                        </a:rPr>
                        <a:t>VLAN Trunking Protocol (VTP)</a:t>
                      </a:r>
                      <a:endParaRPr lang="en-US" sz="1600" dirty="0">
                        <a:solidFill>
                          <a:srgbClr val="000000"/>
                        </a:solidFill>
                      </a:endParaRP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0191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04774"/>
            <a:ext cx="8345488" cy="731837"/>
          </a:xfrm>
        </p:spPr>
        <p:txBody>
          <a:bodyPr/>
          <a:lstStyle/>
          <a:p>
            <a:r>
              <a:rPr lang="en-US" sz="1600" dirty="0"/>
              <a:t>Prepare for the Exam</a:t>
            </a:r>
            <a:br>
              <a:rPr lang="en-US" sz="2400" dirty="0"/>
            </a:br>
            <a:r>
              <a:rPr lang="en-US" sz="2400" dirty="0"/>
              <a:t>Command Reference for Chapter 5</a:t>
            </a:r>
          </a:p>
        </p:txBody>
      </p:sp>
      <p:graphicFrame>
        <p:nvGraphicFramePr>
          <p:cNvPr id="2" name="Table 1"/>
          <p:cNvGraphicFramePr>
            <a:graphicFrameLocks noGrp="1"/>
          </p:cNvGraphicFramePr>
          <p:nvPr>
            <p:extLst>
              <p:ext uri="{D42A27DB-BD31-4B8C-83A1-F6EECF244321}">
                <p14:modId xmlns:p14="http://schemas.microsoft.com/office/powerpoint/2010/main" val="3944093351"/>
              </p:ext>
            </p:extLst>
          </p:nvPr>
        </p:nvGraphicFramePr>
        <p:xfrm>
          <a:off x="270246" y="836611"/>
          <a:ext cx="8604739" cy="3472278"/>
        </p:xfrm>
        <a:graphic>
          <a:graphicData uri="http://schemas.openxmlformats.org/drawingml/2006/table">
            <a:tbl>
              <a:tblPr firstRow="1" bandRow="1">
                <a:tableStyleId>{5C22544A-7EE6-4342-B048-85BDC9FD1C3A}</a:tableStyleId>
              </a:tblPr>
              <a:tblGrid>
                <a:gridCol w="3868617">
                  <a:extLst>
                    <a:ext uri="{9D8B030D-6E8A-4147-A177-3AD203B41FA5}">
                      <a16:colId xmlns:a16="http://schemas.microsoft.com/office/drawing/2014/main" val="20000"/>
                    </a:ext>
                  </a:extLst>
                </a:gridCol>
                <a:gridCol w="4736122">
                  <a:extLst>
                    <a:ext uri="{9D8B030D-6E8A-4147-A177-3AD203B41FA5}">
                      <a16:colId xmlns:a16="http://schemas.microsoft.com/office/drawing/2014/main" val="20001"/>
                    </a:ext>
                  </a:extLst>
                </a:gridCol>
              </a:tblGrid>
              <a:tr h="378558">
                <a:tc>
                  <a:txBody>
                    <a:bodyPr/>
                    <a:lstStyle/>
                    <a:p>
                      <a:r>
                        <a:rPr lang="en-US" dirty="0"/>
                        <a:t>Task</a:t>
                      </a:r>
                    </a:p>
                  </a:txBody>
                  <a:tcPr/>
                </a:tc>
                <a:tc>
                  <a:txBody>
                    <a:bodyPr/>
                    <a:lstStyle/>
                    <a:p>
                      <a:r>
                        <a:rPr lang="en-US" sz="1400" b="1" i="0" u="none" strike="noStrike" kern="1200" baseline="0" dirty="0">
                          <a:solidFill>
                            <a:schemeClr val="lt1"/>
                          </a:solidFill>
                          <a:latin typeface="+mn-lt"/>
                          <a:ea typeface="+mn-ea"/>
                          <a:cs typeface="+mn-cs"/>
                        </a:rPr>
                        <a:t>Command Syntax</a:t>
                      </a:r>
                      <a:endParaRPr lang="en-US" dirty="0"/>
                    </a:p>
                  </a:txBody>
                  <a:tcPr/>
                </a:tc>
                <a:extLst>
                  <a:ext uri="{0D108BD9-81ED-4DB2-BD59-A6C34878D82A}">
                    <a16:rowId xmlns:a16="http://schemas.microsoft.com/office/drawing/2014/main" val="10000"/>
                  </a:ext>
                </a:extLst>
              </a:tr>
              <a:tr h="370840">
                <a:tc>
                  <a:txBody>
                    <a:bodyPr/>
                    <a:lstStyle/>
                    <a:p>
                      <a:r>
                        <a:rPr lang="en-US" sz="1600" b="0" i="0" u="none" strike="noStrike" kern="1200" baseline="0" dirty="0">
                          <a:solidFill>
                            <a:srgbClr val="000000"/>
                          </a:solidFill>
                          <a:latin typeface="+mn-lt"/>
                          <a:ea typeface="+mn-ea"/>
                          <a:cs typeface="+mn-cs"/>
                        </a:rPr>
                        <a:t>Configure the VTP version</a:t>
                      </a:r>
                      <a:endParaRPr lang="en-US" sz="1600" dirty="0">
                        <a:solidFill>
                          <a:srgbClr val="000000"/>
                        </a:solidFill>
                      </a:endParaRPr>
                    </a:p>
                  </a:txBody>
                  <a:tcPr/>
                </a:tc>
                <a:tc>
                  <a:txBody>
                    <a:bodyPr/>
                    <a:lstStyle/>
                    <a:p>
                      <a:r>
                        <a:rPr lang="en-US" sz="1600" b="1" i="0" u="none" strike="noStrike" kern="1200" baseline="0" dirty="0">
                          <a:solidFill>
                            <a:srgbClr val="000000"/>
                          </a:solidFill>
                          <a:latin typeface="+mn-lt"/>
                          <a:ea typeface="+mn-ea"/>
                          <a:cs typeface="+mn-cs"/>
                        </a:rPr>
                        <a:t>vtp version </a:t>
                      </a:r>
                      <a:r>
                        <a:rPr lang="en-US" sz="1600" b="0" i="0" u="none" strike="noStrike" kern="1200" baseline="0" dirty="0">
                          <a:solidFill>
                            <a:srgbClr val="000000"/>
                          </a:solidFill>
                          <a:latin typeface="+mn-lt"/>
                          <a:ea typeface="+mn-ea"/>
                          <a:cs typeface="+mn-cs"/>
                        </a:rPr>
                        <a:t>{</a:t>
                      </a:r>
                      <a:r>
                        <a:rPr lang="en-US" sz="1600" b="1" i="0" u="none" strike="noStrike" kern="1200" baseline="0" dirty="0">
                          <a:solidFill>
                            <a:srgbClr val="000000"/>
                          </a:solidFill>
                          <a:latin typeface="+mn-lt"/>
                          <a:ea typeface="+mn-ea"/>
                          <a:cs typeface="+mn-cs"/>
                        </a:rPr>
                        <a:t>1 </a:t>
                      </a:r>
                      <a:r>
                        <a:rPr lang="en-US" sz="1600" b="0" i="0" u="none" strike="noStrike" kern="1200" baseline="0" dirty="0">
                          <a:solidFill>
                            <a:srgbClr val="000000"/>
                          </a:solidFill>
                          <a:latin typeface="+mn-lt"/>
                          <a:ea typeface="+mn-ea"/>
                          <a:cs typeface="+mn-cs"/>
                        </a:rPr>
                        <a:t>| </a:t>
                      </a:r>
                      <a:r>
                        <a:rPr lang="en-US" sz="1600" b="1" i="0" u="none" strike="noStrike" kern="1200" baseline="0" dirty="0">
                          <a:solidFill>
                            <a:srgbClr val="000000"/>
                          </a:solidFill>
                          <a:latin typeface="+mn-lt"/>
                          <a:ea typeface="+mn-ea"/>
                          <a:cs typeface="+mn-cs"/>
                        </a:rPr>
                        <a:t>2 </a:t>
                      </a:r>
                      <a:r>
                        <a:rPr lang="en-US" sz="1600" b="0" i="0" u="none" strike="noStrike" kern="1200" baseline="0" dirty="0">
                          <a:solidFill>
                            <a:srgbClr val="000000"/>
                          </a:solidFill>
                          <a:latin typeface="+mn-lt"/>
                          <a:ea typeface="+mn-ea"/>
                          <a:cs typeface="+mn-cs"/>
                        </a:rPr>
                        <a:t>| </a:t>
                      </a:r>
                      <a:r>
                        <a:rPr lang="en-US" sz="1600" b="1" i="0" u="none" strike="noStrike" kern="1200" baseline="0" dirty="0">
                          <a:solidFill>
                            <a:srgbClr val="000000"/>
                          </a:solidFill>
                          <a:latin typeface="+mn-lt"/>
                          <a:ea typeface="+mn-ea"/>
                          <a:cs typeface="+mn-cs"/>
                        </a:rPr>
                        <a:t>3</a:t>
                      </a:r>
                      <a:r>
                        <a:rPr lang="en-US" sz="1600" b="0" i="0" u="none" strike="noStrike" kern="1200" baseline="0" dirty="0">
                          <a:solidFill>
                            <a:srgbClr val="000000"/>
                          </a:solidFill>
                          <a:latin typeface="+mn-lt"/>
                          <a:ea typeface="+mn-ea"/>
                          <a:cs typeface="+mn-cs"/>
                        </a:rPr>
                        <a:t>}</a:t>
                      </a:r>
                      <a:endParaRPr lang="en-US" sz="1600" dirty="0">
                        <a:solidFill>
                          <a:srgbClr val="000000"/>
                        </a:solidFill>
                      </a:endParaRPr>
                    </a:p>
                  </a:txBody>
                  <a:tcPr/>
                </a:tc>
                <a:extLst>
                  <a:ext uri="{0D108BD9-81ED-4DB2-BD59-A6C34878D82A}">
                    <a16:rowId xmlns:a16="http://schemas.microsoft.com/office/drawing/2014/main" val="10001"/>
                  </a:ext>
                </a:extLst>
              </a:tr>
              <a:tr h="370840">
                <a:tc>
                  <a:txBody>
                    <a:bodyPr/>
                    <a:lstStyle/>
                    <a:p>
                      <a:r>
                        <a:rPr lang="en-US" sz="1600" b="0" i="0" u="none" strike="noStrike" kern="1200" baseline="0" dirty="0">
                          <a:solidFill>
                            <a:srgbClr val="000000"/>
                          </a:solidFill>
                          <a:latin typeface="+mn-lt"/>
                          <a:ea typeface="+mn-ea"/>
                          <a:cs typeface="+mn-cs"/>
                        </a:rPr>
                        <a:t>Configure the VTP domain name</a:t>
                      </a:r>
                      <a:endParaRPr lang="en-US" sz="1600" dirty="0">
                        <a:solidFill>
                          <a:srgbClr val="000000"/>
                        </a:solidFill>
                      </a:endParaRPr>
                    </a:p>
                  </a:txBody>
                  <a:tcPr/>
                </a:tc>
                <a:tc>
                  <a:txBody>
                    <a:bodyPr/>
                    <a:lstStyle/>
                    <a:p>
                      <a:r>
                        <a:rPr lang="en-US" sz="1600" b="1" i="0" u="none" strike="noStrike" kern="1200" baseline="0" dirty="0">
                          <a:solidFill>
                            <a:srgbClr val="000000"/>
                          </a:solidFill>
                          <a:latin typeface="+mn-lt"/>
                          <a:ea typeface="+mn-ea"/>
                          <a:cs typeface="+mn-cs"/>
                        </a:rPr>
                        <a:t>vtp domain </a:t>
                      </a:r>
                      <a:r>
                        <a:rPr lang="en-US" sz="1600" b="0" i="1" u="none" strike="noStrike" kern="1200" baseline="0" dirty="0">
                          <a:solidFill>
                            <a:srgbClr val="000000"/>
                          </a:solidFill>
                          <a:latin typeface="+mn-lt"/>
                          <a:ea typeface="+mn-ea"/>
                          <a:cs typeface="+mn-cs"/>
                        </a:rPr>
                        <a:t>domain-name</a:t>
                      </a:r>
                      <a:endParaRPr lang="en-US" sz="1600" dirty="0">
                        <a:solidFill>
                          <a:srgbClr val="000000"/>
                        </a:solidFill>
                      </a:endParaRPr>
                    </a:p>
                  </a:txBody>
                  <a:tcPr/>
                </a:tc>
                <a:extLst>
                  <a:ext uri="{0D108BD9-81ED-4DB2-BD59-A6C34878D82A}">
                    <a16:rowId xmlns:a16="http://schemas.microsoft.com/office/drawing/2014/main" val="10002"/>
                  </a:ext>
                </a:extLst>
              </a:tr>
              <a:tr h="370840">
                <a:tc>
                  <a:txBody>
                    <a:bodyPr/>
                    <a:lstStyle/>
                    <a:p>
                      <a:r>
                        <a:rPr lang="en-US" sz="1600" b="0" i="0" u="none" strike="noStrike" kern="1200" baseline="0" dirty="0">
                          <a:solidFill>
                            <a:srgbClr val="000000"/>
                          </a:solidFill>
                          <a:latin typeface="+mn-lt"/>
                          <a:ea typeface="+mn-ea"/>
                          <a:cs typeface="+mn-cs"/>
                        </a:rPr>
                        <a:t>Configure the VTP mode for a switch</a:t>
                      </a:r>
                      <a:endParaRPr lang="en-US" sz="1600" dirty="0">
                        <a:solidFill>
                          <a:srgbClr val="000000"/>
                        </a:solidFill>
                      </a:endParaRPr>
                    </a:p>
                  </a:txBody>
                  <a:tcPr/>
                </a:tc>
                <a:tc>
                  <a:txBody>
                    <a:bodyPr/>
                    <a:lstStyle/>
                    <a:p>
                      <a:r>
                        <a:rPr lang="en-US" sz="1600" b="1" i="0" u="none" strike="noStrike" kern="1200" baseline="0" dirty="0">
                          <a:solidFill>
                            <a:srgbClr val="000000"/>
                          </a:solidFill>
                          <a:latin typeface="+mn-lt"/>
                          <a:ea typeface="+mn-ea"/>
                          <a:cs typeface="+mn-cs"/>
                        </a:rPr>
                        <a:t>vtp mode </a:t>
                      </a:r>
                      <a:r>
                        <a:rPr lang="en-US" sz="1600" b="0" i="0" u="none" strike="noStrike" kern="1200" baseline="0" dirty="0">
                          <a:solidFill>
                            <a:srgbClr val="000000"/>
                          </a:solidFill>
                          <a:latin typeface="+mn-lt"/>
                          <a:ea typeface="+mn-ea"/>
                          <a:cs typeface="+mn-cs"/>
                        </a:rPr>
                        <a:t>{ </a:t>
                      </a:r>
                      <a:r>
                        <a:rPr lang="en-US" sz="1600" b="1" i="0" u="none" strike="noStrike" kern="1200" baseline="0" dirty="0">
                          <a:solidFill>
                            <a:srgbClr val="000000"/>
                          </a:solidFill>
                          <a:latin typeface="+mn-lt"/>
                          <a:ea typeface="+mn-ea"/>
                          <a:cs typeface="+mn-cs"/>
                        </a:rPr>
                        <a:t>server </a:t>
                      </a:r>
                      <a:r>
                        <a:rPr lang="en-US" sz="1600" b="0" i="0" u="none" strike="noStrike" kern="1200" baseline="0" dirty="0">
                          <a:solidFill>
                            <a:srgbClr val="000000"/>
                          </a:solidFill>
                          <a:latin typeface="+mn-lt"/>
                          <a:ea typeface="+mn-ea"/>
                          <a:cs typeface="+mn-cs"/>
                        </a:rPr>
                        <a:t>| </a:t>
                      </a:r>
                      <a:r>
                        <a:rPr lang="en-US" sz="1600" b="1" i="0" u="none" strike="noStrike" kern="1200" baseline="0" dirty="0">
                          <a:solidFill>
                            <a:srgbClr val="000000"/>
                          </a:solidFill>
                          <a:latin typeface="+mn-lt"/>
                          <a:ea typeface="+mn-ea"/>
                          <a:cs typeface="+mn-cs"/>
                        </a:rPr>
                        <a:t>client </a:t>
                      </a:r>
                      <a:r>
                        <a:rPr lang="en-US" sz="1600" b="0" i="0" u="none" strike="noStrike" kern="1200" baseline="0" dirty="0">
                          <a:solidFill>
                            <a:srgbClr val="000000"/>
                          </a:solidFill>
                          <a:latin typeface="+mn-lt"/>
                          <a:ea typeface="+mn-ea"/>
                          <a:cs typeface="+mn-cs"/>
                        </a:rPr>
                        <a:t>| </a:t>
                      </a:r>
                      <a:r>
                        <a:rPr lang="en-US" sz="1600" b="1" i="0" u="none" strike="noStrike" kern="1200" baseline="0" dirty="0">
                          <a:solidFill>
                            <a:srgbClr val="000000"/>
                          </a:solidFill>
                          <a:latin typeface="+mn-lt"/>
                          <a:ea typeface="+mn-ea"/>
                          <a:cs typeface="+mn-cs"/>
                        </a:rPr>
                        <a:t>transparent </a:t>
                      </a:r>
                      <a:r>
                        <a:rPr lang="en-US" sz="1600" b="0" i="0" u="none" strike="noStrike" kern="1200" baseline="0" dirty="0">
                          <a:solidFill>
                            <a:srgbClr val="000000"/>
                          </a:solidFill>
                          <a:latin typeface="+mn-lt"/>
                          <a:ea typeface="+mn-ea"/>
                          <a:cs typeface="+mn-cs"/>
                        </a:rPr>
                        <a:t>| </a:t>
                      </a:r>
                      <a:r>
                        <a:rPr lang="en-US" sz="1600" b="1" i="0" u="none" strike="noStrike" kern="1200" baseline="0" dirty="0">
                          <a:solidFill>
                            <a:srgbClr val="000000"/>
                          </a:solidFill>
                          <a:latin typeface="+mn-lt"/>
                          <a:ea typeface="+mn-ea"/>
                          <a:cs typeface="+mn-cs"/>
                        </a:rPr>
                        <a:t>none</a:t>
                      </a:r>
                      <a:r>
                        <a:rPr lang="en-US" sz="1600" b="0" i="0" u="none" strike="noStrike" kern="1200" baseline="0" dirty="0">
                          <a:solidFill>
                            <a:srgbClr val="000000"/>
                          </a:solidFill>
                          <a:latin typeface="+mn-lt"/>
                          <a:ea typeface="+mn-ea"/>
                          <a:cs typeface="+mn-cs"/>
                        </a:rPr>
                        <a:t>}</a:t>
                      </a:r>
                    </a:p>
                    <a:p>
                      <a:r>
                        <a:rPr lang="en-US" sz="1600" b="0" i="0" u="none" strike="noStrike" kern="1200" baseline="0" dirty="0">
                          <a:solidFill>
                            <a:srgbClr val="000000"/>
                          </a:solidFill>
                          <a:latin typeface="+mn-lt"/>
                          <a:ea typeface="+mn-ea"/>
                          <a:cs typeface="+mn-cs"/>
                        </a:rPr>
                        <a:t>(required for the first VTP v3 server)</a:t>
                      </a:r>
                    </a:p>
                    <a:p>
                      <a:r>
                        <a:rPr lang="en-US" sz="1600" b="1" i="0" u="none" strike="noStrike" kern="1200" baseline="0" dirty="0">
                          <a:solidFill>
                            <a:srgbClr val="000000"/>
                          </a:solidFill>
                          <a:latin typeface="+mn-lt"/>
                          <a:ea typeface="+mn-ea"/>
                          <a:cs typeface="+mn-cs"/>
                        </a:rPr>
                        <a:t>vtp primary</a:t>
                      </a:r>
                      <a:endParaRPr lang="en-US" sz="1600" dirty="0">
                        <a:solidFill>
                          <a:srgbClr val="000000"/>
                        </a:solidFill>
                      </a:endParaRPr>
                    </a:p>
                  </a:txBody>
                  <a:tcPr/>
                </a:tc>
                <a:extLst>
                  <a:ext uri="{0D108BD9-81ED-4DB2-BD59-A6C34878D82A}">
                    <a16:rowId xmlns:a16="http://schemas.microsoft.com/office/drawing/2014/main" val="10003"/>
                  </a:ext>
                </a:extLst>
              </a:tr>
              <a:tr h="370840">
                <a:tc>
                  <a:txBody>
                    <a:bodyPr/>
                    <a:lstStyle/>
                    <a:p>
                      <a:r>
                        <a:rPr lang="en-US" sz="1600" b="0" i="0" u="none" strike="noStrike" kern="1200" baseline="0" dirty="0">
                          <a:solidFill>
                            <a:srgbClr val="000000"/>
                          </a:solidFill>
                          <a:latin typeface="+mn-lt"/>
                          <a:ea typeface="+mn-ea"/>
                          <a:cs typeface="+mn-cs"/>
                        </a:rPr>
                        <a:t>Display the STP root bridge and cost</a:t>
                      </a:r>
                      <a:endParaRPr lang="en-US" sz="1600" dirty="0">
                        <a:solidFill>
                          <a:srgbClr val="000000"/>
                        </a:solidFill>
                      </a:endParaRPr>
                    </a:p>
                  </a:txBody>
                  <a:tcPr/>
                </a:tc>
                <a:tc>
                  <a:txBody>
                    <a:bodyPr/>
                    <a:lstStyle/>
                    <a:p>
                      <a:r>
                        <a:rPr lang="en-US" sz="1600" b="1" i="0" u="none" strike="noStrike" kern="1200" baseline="0" dirty="0">
                          <a:solidFill>
                            <a:srgbClr val="000000"/>
                          </a:solidFill>
                          <a:latin typeface="+mn-lt"/>
                          <a:ea typeface="+mn-ea"/>
                          <a:cs typeface="+mn-cs"/>
                        </a:rPr>
                        <a:t>switchport mode dynamic desirable</a:t>
                      </a:r>
                      <a:endParaRPr lang="en-US" sz="1600" dirty="0">
                        <a:solidFill>
                          <a:srgbClr val="000000"/>
                        </a:solidFill>
                      </a:endParaRPr>
                    </a:p>
                  </a:txBody>
                  <a:tcPr/>
                </a:tc>
                <a:extLst>
                  <a:ext uri="{0D108BD9-81ED-4DB2-BD59-A6C34878D82A}">
                    <a16:rowId xmlns:a16="http://schemas.microsoft.com/office/drawing/2014/main" val="10004"/>
                  </a:ext>
                </a:extLst>
              </a:tr>
              <a:tr h="411480">
                <a:tc>
                  <a:txBody>
                    <a:bodyPr/>
                    <a:lstStyle/>
                    <a:p>
                      <a:r>
                        <a:rPr lang="en-US" sz="1600" b="0" i="0" u="none" strike="noStrike" kern="1200" baseline="0" dirty="0">
                          <a:solidFill>
                            <a:srgbClr val="000000"/>
                          </a:solidFill>
                          <a:latin typeface="+mn-lt"/>
                          <a:ea typeface="+mn-ea"/>
                          <a:cs typeface="+mn-cs"/>
                        </a:rPr>
                        <a:t>Configure a switch port to actively attempt to establish a trunk link</a:t>
                      </a:r>
                      <a:endParaRPr lang="en-US" sz="1600" dirty="0">
                        <a:solidFill>
                          <a:srgbClr val="000000"/>
                        </a:solidFill>
                      </a:endParaRPr>
                    </a:p>
                  </a:txBody>
                  <a:tcPr/>
                </a:tc>
                <a:tc>
                  <a:txBody>
                    <a:bodyPr/>
                    <a:lstStyle/>
                    <a:p>
                      <a:r>
                        <a:rPr lang="en-US" sz="1600" b="1" i="0" u="none" strike="noStrike" kern="1200" baseline="0" dirty="0">
                          <a:solidFill>
                            <a:srgbClr val="000000"/>
                          </a:solidFill>
                          <a:latin typeface="+mn-lt"/>
                          <a:ea typeface="+mn-ea"/>
                          <a:cs typeface="+mn-cs"/>
                        </a:rPr>
                        <a:t>switchport mode dynamic auto</a:t>
                      </a:r>
                      <a:endParaRPr lang="en-US" sz="1600" dirty="0">
                        <a:solidFill>
                          <a:srgbClr val="000000"/>
                        </a:solidFill>
                      </a:endParaRPr>
                    </a:p>
                  </a:txBody>
                  <a:tcPr/>
                </a:tc>
                <a:extLst>
                  <a:ext uri="{0D108BD9-81ED-4DB2-BD59-A6C34878D82A}">
                    <a16:rowId xmlns:a16="http://schemas.microsoft.com/office/drawing/2014/main" val="10005"/>
                  </a:ext>
                </a:extLst>
              </a:tr>
              <a:tr h="411480">
                <a:tc>
                  <a:txBody>
                    <a:bodyPr/>
                    <a:lstStyle/>
                    <a:p>
                      <a:r>
                        <a:rPr lang="en-US" sz="1600" b="0" i="0" u="none" strike="noStrike" kern="1200" baseline="0" dirty="0">
                          <a:solidFill>
                            <a:srgbClr val="000000"/>
                          </a:solidFill>
                          <a:latin typeface="+mn-lt"/>
                          <a:ea typeface="+mn-ea"/>
                          <a:cs typeface="+mn-cs"/>
                        </a:rPr>
                        <a:t>Configure the member ports for a static</a:t>
                      </a:r>
                    </a:p>
                    <a:p>
                      <a:r>
                        <a:rPr lang="en-US" sz="1600" b="0" i="0" u="none" strike="noStrike" kern="1200" baseline="0" dirty="0">
                          <a:solidFill>
                            <a:srgbClr val="000000"/>
                          </a:solidFill>
                          <a:latin typeface="+mn-lt"/>
                          <a:ea typeface="+mn-ea"/>
                          <a:cs typeface="+mn-cs"/>
                        </a:rPr>
                        <a:t>EtherChannel</a:t>
                      </a:r>
                      <a:endParaRPr lang="en-US" sz="1600" dirty="0">
                        <a:solidFill>
                          <a:srgbClr val="000000"/>
                        </a:solidFill>
                      </a:endParaRPr>
                    </a:p>
                  </a:txBody>
                  <a:tcPr/>
                </a:tc>
                <a:tc>
                  <a:txBody>
                    <a:bodyPr/>
                    <a:lstStyle/>
                    <a:p>
                      <a:r>
                        <a:rPr lang="en-US" sz="1600" b="1" i="0" u="none" strike="noStrike" kern="1200" baseline="0" dirty="0">
                          <a:solidFill>
                            <a:srgbClr val="000000"/>
                          </a:solidFill>
                          <a:latin typeface="+mn-lt"/>
                          <a:ea typeface="+mn-ea"/>
                          <a:cs typeface="+mn-cs"/>
                        </a:rPr>
                        <a:t>channel-group </a:t>
                      </a:r>
                      <a:r>
                        <a:rPr lang="en-US" sz="1600" b="0" i="1" u="none" strike="noStrike" kern="1200" baseline="0" dirty="0">
                          <a:solidFill>
                            <a:srgbClr val="000000"/>
                          </a:solidFill>
                          <a:latin typeface="+mn-lt"/>
                          <a:ea typeface="+mn-ea"/>
                          <a:cs typeface="+mn-cs"/>
                        </a:rPr>
                        <a:t>etherchannel-id </a:t>
                      </a:r>
                      <a:r>
                        <a:rPr lang="en-US" sz="1600" b="1" i="0" u="none" strike="noStrike" kern="1200" baseline="0" dirty="0">
                          <a:solidFill>
                            <a:srgbClr val="000000"/>
                          </a:solidFill>
                          <a:latin typeface="+mn-lt"/>
                          <a:ea typeface="+mn-ea"/>
                          <a:cs typeface="+mn-cs"/>
                        </a:rPr>
                        <a:t>mode on</a:t>
                      </a:r>
                      <a:endParaRPr lang="en-US" sz="1600" dirty="0">
                        <a:solidFill>
                          <a:srgbClr val="000000"/>
                        </a:solidFill>
                      </a:endParaRPr>
                    </a:p>
                  </a:txBody>
                  <a:tcPr/>
                </a:tc>
                <a:extLst>
                  <a:ext uri="{0D108BD9-81ED-4DB2-BD59-A6C34878D82A}">
                    <a16:rowId xmlns:a16="http://schemas.microsoft.com/office/drawing/2014/main" val="2851266869"/>
                  </a:ext>
                </a:extLst>
              </a:tr>
            </a:tbl>
          </a:graphicData>
        </a:graphic>
      </p:graphicFrame>
    </p:spTree>
    <p:extLst>
      <p:ext uri="{BB962C8B-B14F-4D97-AF65-F5344CB8AC3E}">
        <p14:creationId xmlns:p14="http://schemas.microsoft.com/office/powerpoint/2010/main" val="1825728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04774"/>
            <a:ext cx="8345488" cy="731837"/>
          </a:xfrm>
        </p:spPr>
        <p:txBody>
          <a:bodyPr/>
          <a:lstStyle/>
          <a:p>
            <a:r>
              <a:rPr lang="en-US" sz="1600" dirty="0"/>
              <a:t>Prepare for the Exam</a:t>
            </a:r>
            <a:br>
              <a:rPr lang="en-US" sz="2400" dirty="0"/>
            </a:br>
            <a:r>
              <a:rPr lang="en-US" sz="2400" dirty="0"/>
              <a:t>Command Reference for Chapter 5 (Cont.)</a:t>
            </a:r>
          </a:p>
        </p:txBody>
      </p:sp>
      <p:graphicFrame>
        <p:nvGraphicFramePr>
          <p:cNvPr id="2" name="Table 1"/>
          <p:cNvGraphicFramePr>
            <a:graphicFrameLocks noGrp="1"/>
          </p:cNvGraphicFramePr>
          <p:nvPr>
            <p:extLst>
              <p:ext uri="{D42A27DB-BD31-4B8C-83A1-F6EECF244321}">
                <p14:modId xmlns:p14="http://schemas.microsoft.com/office/powerpoint/2010/main" val="1688995293"/>
              </p:ext>
            </p:extLst>
          </p:nvPr>
        </p:nvGraphicFramePr>
        <p:xfrm>
          <a:off x="270246" y="836611"/>
          <a:ext cx="8604739" cy="3309718"/>
        </p:xfrm>
        <a:graphic>
          <a:graphicData uri="http://schemas.openxmlformats.org/drawingml/2006/table">
            <a:tbl>
              <a:tblPr firstRow="1" bandRow="1">
                <a:tableStyleId>{5C22544A-7EE6-4342-B048-85BDC9FD1C3A}</a:tableStyleId>
              </a:tblPr>
              <a:tblGrid>
                <a:gridCol w="3868617">
                  <a:extLst>
                    <a:ext uri="{9D8B030D-6E8A-4147-A177-3AD203B41FA5}">
                      <a16:colId xmlns:a16="http://schemas.microsoft.com/office/drawing/2014/main" val="20000"/>
                    </a:ext>
                  </a:extLst>
                </a:gridCol>
                <a:gridCol w="4736122">
                  <a:extLst>
                    <a:ext uri="{9D8B030D-6E8A-4147-A177-3AD203B41FA5}">
                      <a16:colId xmlns:a16="http://schemas.microsoft.com/office/drawing/2014/main" val="20001"/>
                    </a:ext>
                  </a:extLst>
                </a:gridCol>
              </a:tblGrid>
              <a:tr h="378558">
                <a:tc>
                  <a:txBody>
                    <a:bodyPr/>
                    <a:lstStyle/>
                    <a:p>
                      <a:r>
                        <a:rPr lang="en-US" dirty="0"/>
                        <a:t>Task</a:t>
                      </a:r>
                    </a:p>
                  </a:txBody>
                  <a:tcPr/>
                </a:tc>
                <a:tc>
                  <a:txBody>
                    <a:bodyPr/>
                    <a:lstStyle/>
                    <a:p>
                      <a:r>
                        <a:rPr lang="en-US" sz="1400" b="1" i="0" u="none" strike="noStrike" kern="1200" baseline="0" dirty="0">
                          <a:solidFill>
                            <a:schemeClr val="lt1"/>
                          </a:solidFill>
                          <a:latin typeface="+mn-lt"/>
                          <a:ea typeface="+mn-ea"/>
                          <a:cs typeface="+mn-cs"/>
                        </a:rPr>
                        <a:t>Command Syntax</a:t>
                      </a:r>
                      <a:endParaRPr lang="en-US" dirty="0"/>
                    </a:p>
                  </a:txBody>
                  <a:tcPr/>
                </a:tc>
                <a:extLst>
                  <a:ext uri="{0D108BD9-81ED-4DB2-BD59-A6C34878D82A}">
                    <a16:rowId xmlns:a16="http://schemas.microsoft.com/office/drawing/2014/main" val="10000"/>
                  </a:ext>
                </a:extLst>
              </a:tr>
              <a:tr h="370840">
                <a:tc>
                  <a:txBody>
                    <a:bodyPr/>
                    <a:lstStyle/>
                    <a:p>
                      <a:r>
                        <a:rPr lang="en-US" sz="1600" b="0" i="0" u="none" strike="noStrike" kern="1200" baseline="0" dirty="0">
                          <a:solidFill>
                            <a:srgbClr val="000000"/>
                          </a:solidFill>
                          <a:latin typeface="+mn-lt"/>
                          <a:ea typeface="+mn-ea"/>
                          <a:cs typeface="+mn-cs"/>
                        </a:rPr>
                        <a:t>Configure the member ports for a LACP EtherChannel</a:t>
                      </a:r>
                      <a:endParaRPr lang="en-US" sz="1600" dirty="0">
                        <a:solidFill>
                          <a:srgbClr val="000000"/>
                        </a:solidFill>
                      </a:endParaRPr>
                    </a:p>
                  </a:txBody>
                  <a:tcPr/>
                </a:tc>
                <a:tc>
                  <a:txBody>
                    <a:bodyPr/>
                    <a:lstStyle/>
                    <a:p>
                      <a:r>
                        <a:rPr lang="en-US" sz="1600" b="1" i="0" u="none" strike="noStrike" kern="1200" baseline="0" dirty="0">
                          <a:solidFill>
                            <a:srgbClr val="000000"/>
                          </a:solidFill>
                          <a:latin typeface="+mn-lt"/>
                          <a:ea typeface="+mn-ea"/>
                          <a:cs typeface="+mn-cs"/>
                        </a:rPr>
                        <a:t>channel-group </a:t>
                      </a:r>
                      <a:r>
                        <a:rPr lang="en-US" sz="1600" b="0" i="1" u="none" strike="noStrike" kern="1200" baseline="0" dirty="0">
                          <a:solidFill>
                            <a:srgbClr val="000000"/>
                          </a:solidFill>
                          <a:latin typeface="+mn-lt"/>
                          <a:ea typeface="+mn-ea"/>
                          <a:cs typeface="+mn-cs"/>
                        </a:rPr>
                        <a:t>etherchannel-id </a:t>
                      </a:r>
                      <a:r>
                        <a:rPr lang="en-US" sz="1600" b="1" i="0" u="none" strike="noStrike" kern="1200" baseline="0" dirty="0">
                          <a:solidFill>
                            <a:srgbClr val="000000"/>
                          </a:solidFill>
                          <a:latin typeface="+mn-lt"/>
                          <a:ea typeface="+mn-ea"/>
                          <a:cs typeface="+mn-cs"/>
                        </a:rPr>
                        <a:t>mode</a:t>
                      </a:r>
                    </a:p>
                    <a:p>
                      <a:r>
                        <a:rPr lang="en-US" sz="1600" b="0" i="0" u="none" strike="noStrike" kern="1200" baseline="0" dirty="0">
                          <a:solidFill>
                            <a:srgbClr val="000000"/>
                          </a:solidFill>
                          <a:latin typeface="+mn-lt"/>
                          <a:ea typeface="+mn-ea"/>
                          <a:cs typeface="+mn-cs"/>
                        </a:rPr>
                        <a:t>{</a:t>
                      </a:r>
                      <a:r>
                        <a:rPr lang="en-US" sz="1600" b="1" i="0" u="none" strike="noStrike" kern="1200" baseline="0" dirty="0">
                          <a:solidFill>
                            <a:srgbClr val="000000"/>
                          </a:solidFill>
                          <a:latin typeface="+mn-lt"/>
                          <a:ea typeface="+mn-ea"/>
                          <a:cs typeface="+mn-cs"/>
                        </a:rPr>
                        <a:t>active </a:t>
                      </a:r>
                      <a:r>
                        <a:rPr lang="en-US" sz="1600" b="0" i="0" u="none" strike="noStrike" kern="1200" baseline="0" dirty="0">
                          <a:solidFill>
                            <a:srgbClr val="000000"/>
                          </a:solidFill>
                          <a:latin typeface="+mn-lt"/>
                          <a:ea typeface="+mn-ea"/>
                          <a:cs typeface="+mn-cs"/>
                        </a:rPr>
                        <a:t>| </a:t>
                      </a:r>
                      <a:r>
                        <a:rPr lang="en-US" sz="1600" b="1" i="0" u="none" strike="noStrike" kern="1200" baseline="0" dirty="0">
                          <a:solidFill>
                            <a:srgbClr val="000000"/>
                          </a:solidFill>
                          <a:latin typeface="+mn-lt"/>
                          <a:ea typeface="+mn-ea"/>
                          <a:cs typeface="+mn-cs"/>
                        </a:rPr>
                        <a:t>passive</a:t>
                      </a:r>
                      <a:r>
                        <a:rPr lang="en-US" sz="1600" b="0" i="0" u="none" strike="noStrike" kern="1200" baseline="0" dirty="0">
                          <a:solidFill>
                            <a:srgbClr val="000000"/>
                          </a:solidFill>
                          <a:latin typeface="+mn-lt"/>
                          <a:ea typeface="+mn-ea"/>
                          <a:cs typeface="+mn-cs"/>
                        </a:rPr>
                        <a:t>}</a:t>
                      </a:r>
                      <a:endParaRPr lang="en-US" sz="1600" dirty="0">
                        <a:solidFill>
                          <a:srgbClr val="000000"/>
                        </a:solidFill>
                      </a:endParaRPr>
                    </a:p>
                  </a:txBody>
                  <a:tcPr/>
                </a:tc>
                <a:extLst>
                  <a:ext uri="{0D108BD9-81ED-4DB2-BD59-A6C34878D82A}">
                    <a16:rowId xmlns:a16="http://schemas.microsoft.com/office/drawing/2014/main" val="10001"/>
                  </a:ext>
                </a:extLst>
              </a:tr>
              <a:tr h="370840">
                <a:tc>
                  <a:txBody>
                    <a:bodyPr/>
                    <a:lstStyle/>
                    <a:p>
                      <a:r>
                        <a:rPr lang="en-US" sz="1600" b="0" i="0" u="none" strike="noStrike" kern="1200" baseline="0" dirty="0">
                          <a:solidFill>
                            <a:srgbClr val="000000"/>
                          </a:solidFill>
                          <a:latin typeface="+mn-lt"/>
                          <a:ea typeface="+mn-ea"/>
                          <a:cs typeface="+mn-cs"/>
                        </a:rPr>
                        <a:t>Configure the member ports for a PAgP</a:t>
                      </a:r>
                    </a:p>
                    <a:p>
                      <a:r>
                        <a:rPr lang="en-US" sz="1600" b="0" i="0" u="none" strike="noStrike" kern="1200" baseline="0" dirty="0">
                          <a:solidFill>
                            <a:srgbClr val="000000"/>
                          </a:solidFill>
                          <a:latin typeface="+mn-lt"/>
                          <a:ea typeface="+mn-ea"/>
                          <a:cs typeface="+mn-cs"/>
                        </a:rPr>
                        <a:t>EtherChannel</a:t>
                      </a:r>
                      <a:endParaRPr lang="en-US" sz="1600" dirty="0">
                        <a:solidFill>
                          <a:srgbClr val="000000"/>
                        </a:solidFill>
                      </a:endParaRPr>
                    </a:p>
                  </a:txBody>
                  <a:tcPr/>
                </a:tc>
                <a:tc>
                  <a:txBody>
                    <a:bodyPr/>
                    <a:lstStyle/>
                    <a:p>
                      <a:r>
                        <a:rPr lang="en-US" sz="1600" b="1" i="0" u="none" strike="noStrike" kern="1200" baseline="0" dirty="0">
                          <a:solidFill>
                            <a:srgbClr val="000000"/>
                          </a:solidFill>
                          <a:latin typeface="+mn-lt"/>
                          <a:ea typeface="+mn-ea"/>
                          <a:cs typeface="+mn-cs"/>
                        </a:rPr>
                        <a:t>channel-group </a:t>
                      </a:r>
                      <a:r>
                        <a:rPr lang="en-US" sz="1600" b="0" i="1" u="none" strike="noStrike" kern="1200" baseline="0" dirty="0">
                          <a:solidFill>
                            <a:srgbClr val="000000"/>
                          </a:solidFill>
                          <a:latin typeface="+mn-lt"/>
                          <a:ea typeface="+mn-ea"/>
                          <a:cs typeface="+mn-cs"/>
                        </a:rPr>
                        <a:t>etherchannel-id </a:t>
                      </a:r>
                      <a:r>
                        <a:rPr lang="en-US" sz="1600" b="1" i="0" u="none" strike="noStrike" kern="1200" baseline="0" dirty="0">
                          <a:solidFill>
                            <a:srgbClr val="000000"/>
                          </a:solidFill>
                          <a:latin typeface="+mn-lt"/>
                          <a:ea typeface="+mn-ea"/>
                          <a:cs typeface="+mn-cs"/>
                        </a:rPr>
                        <a:t>mode</a:t>
                      </a:r>
                    </a:p>
                    <a:p>
                      <a:r>
                        <a:rPr lang="en-US" sz="1600" b="0" i="0" u="none" strike="noStrike" kern="1200" baseline="0" dirty="0">
                          <a:solidFill>
                            <a:srgbClr val="000000"/>
                          </a:solidFill>
                          <a:latin typeface="+mn-lt"/>
                          <a:ea typeface="+mn-ea"/>
                          <a:cs typeface="+mn-cs"/>
                        </a:rPr>
                        <a:t>{</a:t>
                      </a:r>
                      <a:r>
                        <a:rPr lang="en-US" sz="1600" b="1" i="0" u="none" strike="noStrike" kern="1200" baseline="0" dirty="0">
                          <a:solidFill>
                            <a:srgbClr val="000000"/>
                          </a:solidFill>
                          <a:latin typeface="+mn-lt"/>
                          <a:ea typeface="+mn-ea"/>
                          <a:cs typeface="+mn-cs"/>
                        </a:rPr>
                        <a:t>auto </a:t>
                      </a:r>
                      <a:r>
                        <a:rPr lang="en-US" sz="1600" b="0" i="0" u="none" strike="noStrike" kern="1200" baseline="0" dirty="0">
                          <a:solidFill>
                            <a:srgbClr val="000000"/>
                          </a:solidFill>
                          <a:latin typeface="+mn-lt"/>
                          <a:ea typeface="+mn-ea"/>
                          <a:cs typeface="+mn-cs"/>
                        </a:rPr>
                        <a:t>| </a:t>
                      </a:r>
                      <a:r>
                        <a:rPr lang="en-US" sz="1600" b="1" i="0" u="none" strike="noStrike" kern="1200" baseline="0" dirty="0">
                          <a:solidFill>
                            <a:srgbClr val="000000"/>
                          </a:solidFill>
                          <a:latin typeface="+mn-lt"/>
                          <a:ea typeface="+mn-ea"/>
                          <a:cs typeface="+mn-cs"/>
                        </a:rPr>
                        <a:t>desirable</a:t>
                      </a:r>
                      <a:r>
                        <a:rPr lang="en-US" sz="1600" b="0" i="0" u="none" strike="noStrike" kern="1200" baseline="0" dirty="0">
                          <a:solidFill>
                            <a:srgbClr val="000000"/>
                          </a:solidFill>
                          <a:latin typeface="+mn-lt"/>
                          <a:ea typeface="+mn-ea"/>
                          <a:cs typeface="+mn-cs"/>
                        </a:rPr>
                        <a:t>} [</a:t>
                      </a:r>
                      <a:r>
                        <a:rPr lang="en-US" sz="1600" b="1" i="0" u="none" strike="noStrike" kern="1200" baseline="0" dirty="0">
                          <a:solidFill>
                            <a:srgbClr val="000000"/>
                          </a:solidFill>
                          <a:latin typeface="+mn-lt"/>
                          <a:ea typeface="+mn-ea"/>
                          <a:cs typeface="+mn-cs"/>
                        </a:rPr>
                        <a:t>non-silent</a:t>
                      </a:r>
                      <a:r>
                        <a:rPr lang="en-US" sz="1600" b="0" i="0" u="none" strike="noStrike" kern="1200" baseline="0" dirty="0">
                          <a:solidFill>
                            <a:srgbClr val="000000"/>
                          </a:solidFill>
                          <a:latin typeface="+mn-lt"/>
                          <a:ea typeface="+mn-ea"/>
                          <a:cs typeface="+mn-cs"/>
                        </a:rPr>
                        <a:t>]</a:t>
                      </a:r>
                      <a:endParaRPr lang="en-US" sz="1600" dirty="0">
                        <a:solidFill>
                          <a:srgbClr val="000000"/>
                        </a:solidFill>
                      </a:endParaRPr>
                    </a:p>
                  </a:txBody>
                  <a:tcPr/>
                </a:tc>
                <a:extLst>
                  <a:ext uri="{0D108BD9-81ED-4DB2-BD59-A6C34878D82A}">
                    <a16:rowId xmlns:a16="http://schemas.microsoft.com/office/drawing/2014/main" val="10002"/>
                  </a:ext>
                </a:extLst>
              </a:tr>
              <a:tr h="370840">
                <a:tc>
                  <a:txBody>
                    <a:bodyPr/>
                    <a:lstStyle/>
                    <a:p>
                      <a:r>
                        <a:rPr lang="en-US" sz="1600" b="0" i="0" u="none" strike="noStrike" kern="1200" baseline="0" dirty="0">
                          <a:solidFill>
                            <a:srgbClr val="000000"/>
                          </a:solidFill>
                          <a:latin typeface="+mn-lt"/>
                          <a:ea typeface="+mn-ea"/>
                          <a:cs typeface="+mn-cs"/>
                        </a:rPr>
                        <a:t>Configure the LACP packet rate</a:t>
                      </a:r>
                      <a:endParaRPr lang="en-US" sz="1600" dirty="0">
                        <a:solidFill>
                          <a:srgbClr val="000000"/>
                        </a:solidFill>
                      </a:endParaRPr>
                    </a:p>
                  </a:txBody>
                  <a:tcPr/>
                </a:tc>
                <a:tc>
                  <a:txBody>
                    <a:bodyPr/>
                    <a:lstStyle/>
                    <a:p>
                      <a:r>
                        <a:rPr lang="en-US" sz="1600" b="1" i="0" u="none" strike="noStrike" kern="1200" baseline="0" dirty="0">
                          <a:solidFill>
                            <a:srgbClr val="000000"/>
                          </a:solidFill>
                          <a:latin typeface="+mn-lt"/>
                          <a:ea typeface="+mn-ea"/>
                          <a:cs typeface="+mn-cs"/>
                        </a:rPr>
                        <a:t>lacp rate </a:t>
                      </a:r>
                      <a:r>
                        <a:rPr lang="en-US" sz="1600" b="0" i="0" u="none" strike="noStrike" kern="1200" baseline="0" dirty="0">
                          <a:solidFill>
                            <a:srgbClr val="000000"/>
                          </a:solidFill>
                          <a:latin typeface="+mn-lt"/>
                          <a:ea typeface="+mn-ea"/>
                          <a:cs typeface="+mn-cs"/>
                        </a:rPr>
                        <a:t>{</a:t>
                      </a:r>
                      <a:r>
                        <a:rPr lang="en-US" sz="1600" b="1" i="0" u="none" strike="noStrike" kern="1200" baseline="0" dirty="0">
                          <a:solidFill>
                            <a:srgbClr val="000000"/>
                          </a:solidFill>
                          <a:latin typeface="+mn-lt"/>
                          <a:ea typeface="+mn-ea"/>
                          <a:cs typeface="+mn-cs"/>
                        </a:rPr>
                        <a:t>fast </a:t>
                      </a:r>
                      <a:r>
                        <a:rPr lang="en-US" sz="1600" b="0" i="0" u="none" strike="noStrike" kern="1200" baseline="0" dirty="0">
                          <a:solidFill>
                            <a:srgbClr val="000000"/>
                          </a:solidFill>
                          <a:latin typeface="+mn-lt"/>
                          <a:ea typeface="+mn-ea"/>
                          <a:cs typeface="+mn-cs"/>
                        </a:rPr>
                        <a:t>| </a:t>
                      </a:r>
                      <a:r>
                        <a:rPr lang="en-US" sz="1600" b="1" i="0" u="none" strike="noStrike" kern="1200" baseline="0" dirty="0">
                          <a:solidFill>
                            <a:srgbClr val="000000"/>
                          </a:solidFill>
                          <a:latin typeface="+mn-lt"/>
                          <a:ea typeface="+mn-ea"/>
                          <a:cs typeface="+mn-cs"/>
                        </a:rPr>
                        <a:t>slow</a:t>
                      </a:r>
                      <a:r>
                        <a:rPr lang="en-US" sz="1600" b="0" i="0" u="none" strike="noStrike" kern="1200" baseline="0" dirty="0">
                          <a:solidFill>
                            <a:srgbClr val="000000"/>
                          </a:solidFill>
                          <a:latin typeface="+mn-lt"/>
                          <a:ea typeface="+mn-ea"/>
                          <a:cs typeface="+mn-cs"/>
                        </a:rPr>
                        <a:t>}</a:t>
                      </a:r>
                      <a:endParaRPr lang="en-US" sz="1600" dirty="0">
                        <a:solidFill>
                          <a:srgbClr val="000000"/>
                        </a:solidFill>
                      </a:endParaRPr>
                    </a:p>
                  </a:txBody>
                  <a:tcPr/>
                </a:tc>
                <a:extLst>
                  <a:ext uri="{0D108BD9-81ED-4DB2-BD59-A6C34878D82A}">
                    <a16:rowId xmlns:a16="http://schemas.microsoft.com/office/drawing/2014/main" val="10003"/>
                  </a:ext>
                </a:extLst>
              </a:tr>
              <a:tr h="370840">
                <a:tc>
                  <a:txBody>
                    <a:bodyPr/>
                    <a:lstStyle/>
                    <a:p>
                      <a:r>
                        <a:rPr lang="en-US" sz="1600" b="0" i="0" u="none" strike="noStrike" kern="1200" baseline="0" dirty="0">
                          <a:solidFill>
                            <a:srgbClr val="000000"/>
                          </a:solidFill>
                          <a:latin typeface="+mn-lt"/>
                          <a:ea typeface="+mn-ea"/>
                          <a:cs typeface="+mn-cs"/>
                        </a:rPr>
                        <a:t>Configure the minimum number of member links for the LACP EtherChannel to become active</a:t>
                      </a:r>
                      <a:endParaRPr lang="en-US" sz="1600" dirty="0">
                        <a:solidFill>
                          <a:srgbClr val="000000"/>
                        </a:solidFill>
                      </a:endParaRPr>
                    </a:p>
                  </a:txBody>
                  <a:tcPr/>
                </a:tc>
                <a:tc>
                  <a:txBody>
                    <a:bodyPr/>
                    <a:lstStyle/>
                    <a:p>
                      <a:r>
                        <a:rPr lang="en-US" sz="1600" b="1" i="0" u="none" strike="noStrike" kern="1200" baseline="0" dirty="0">
                          <a:solidFill>
                            <a:srgbClr val="000000"/>
                          </a:solidFill>
                          <a:latin typeface="+mn-lt"/>
                          <a:ea typeface="+mn-ea"/>
                          <a:cs typeface="+mn-cs"/>
                        </a:rPr>
                        <a:t>port-channel min-links </a:t>
                      </a:r>
                      <a:r>
                        <a:rPr lang="en-US" sz="1600" b="0" i="1" u="none" strike="noStrike" kern="1200" baseline="0" dirty="0">
                          <a:solidFill>
                            <a:srgbClr val="000000"/>
                          </a:solidFill>
                          <a:latin typeface="+mn-lt"/>
                          <a:ea typeface="+mn-ea"/>
                          <a:cs typeface="+mn-cs"/>
                        </a:rPr>
                        <a:t>min-links</a:t>
                      </a:r>
                      <a:endParaRPr lang="en-US" sz="1600" dirty="0">
                        <a:solidFill>
                          <a:srgbClr val="000000"/>
                        </a:solidFill>
                      </a:endParaRPr>
                    </a:p>
                  </a:txBody>
                  <a:tcPr/>
                </a:tc>
                <a:extLst>
                  <a:ext uri="{0D108BD9-81ED-4DB2-BD59-A6C34878D82A}">
                    <a16:rowId xmlns:a16="http://schemas.microsoft.com/office/drawing/2014/main" val="10004"/>
                  </a:ext>
                </a:extLst>
              </a:tr>
              <a:tr h="370840">
                <a:tc>
                  <a:txBody>
                    <a:bodyPr/>
                    <a:lstStyle/>
                    <a:p>
                      <a:r>
                        <a:rPr lang="en-US" sz="1600" b="0" i="0" u="none" strike="noStrike" kern="1200" baseline="0" dirty="0">
                          <a:solidFill>
                            <a:srgbClr val="000000"/>
                          </a:solidFill>
                          <a:latin typeface="+mn-lt"/>
                          <a:ea typeface="+mn-ea"/>
                          <a:cs typeface="+mn-cs"/>
                        </a:rPr>
                        <a:t>Configure the maximum number of member links in an LACP EtherChannel</a:t>
                      </a:r>
                      <a:endParaRPr lang="en-US" sz="1600" dirty="0">
                        <a:solidFill>
                          <a:srgbClr val="000000"/>
                        </a:solidFill>
                      </a:endParaRPr>
                    </a:p>
                  </a:txBody>
                  <a:tcPr/>
                </a:tc>
                <a:tc>
                  <a:txBody>
                    <a:bodyPr/>
                    <a:lstStyle/>
                    <a:p>
                      <a:r>
                        <a:rPr lang="en-US" sz="1600" b="1" i="0" u="none" strike="noStrike" kern="1200" baseline="0" dirty="0">
                          <a:solidFill>
                            <a:srgbClr val="000000"/>
                          </a:solidFill>
                          <a:latin typeface="+mn-lt"/>
                          <a:ea typeface="+mn-ea"/>
                          <a:cs typeface="+mn-cs"/>
                        </a:rPr>
                        <a:t>lacp max-bundle </a:t>
                      </a:r>
                      <a:r>
                        <a:rPr lang="en-US" sz="1600" b="0" i="1" u="none" strike="noStrike" kern="1200" baseline="0" dirty="0">
                          <a:solidFill>
                            <a:srgbClr val="000000"/>
                          </a:solidFill>
                          <a:latin typeface="+mn-lt"/>
                          <a:ea typeface="+mn-ea"/>
                          <a:cs typeface="+mn-cs"/>
                        </a:rPr>
                        <a:t>max-links</a:t>
                      </a:r>
                      <a:endParaRPr lang="en-US" sz="1600" dirty="0">
                        <a:solidFill>
                          <a:srgbClr val="000000"/>
                        </a:solidFill>
                      </a:endParaRP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30621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04774"/>
            <a:ext cx="8345488" cy="731837"/>
          </a:xfrm>
        </p:spPr>
        <p:txBody>
          <a:bodyPr/>
          <a:lstStyle/>
          <a:p>
            <a:r>
              <a:rPr lang="en-US" sz="1600" dirty="0"/>
              <a:t>Prepare for the Exam</a:t>
            </a:r>
            <a:br>
              <a:rPr lang="en-US" sz="2400" dirty="0"/>
            </a:br>
            <a:r>
              <a:rPr lang="en-US" sz="2400" dirty="0"/>
              <a:t>Command Reference for Chapter 5 (Cont.)</a:t>
            </a:r>
          </a:p>
        </p:txBody>
      </p:sp>
      <p:graphicFrame>
        <p:nvGraphicFramePr>
          <p:cNvPr id="2" name="Table 1"/>
          <p:cNvGraphicFramePr>
            <a:graphicFrameLocks noGrp="1"/>
          </p:cNvGraphicFramePr>
          <p:nvPr>
            <p:extLst>
              <p:ext uri="{D42A27DB-BD31-4B8C-83A1-F6EECF244321}">
                <p14:modId xmlns:p14="http://schemas.microsoft.com/office/powerpoint/2010/main" val="3403593840"/>
              </p:ext>
            </p:extLst>
          </p:nvPr>
        </p:nvGraphicFramePr>
        <p:xfrm>
          <a:off x="270246" y="836611"/>
          <a:ext cx="8604739" cy="3771998"/>
        </p:xfrm>
        <a:graphic>
          <a:graphicData uri="http://schemas.openxmlformats.org/drawingml/2006/table">
            <a:tbl>
              <a:tblPr firstRow="1" bandRow="1">
                <a:tableStyleId>{5C22544A-7EE6-4342-B048-85BDC9FD1C3A}</a:tableStyleId>
              </a:tblPr>
              <a:tblGrid>
                <a:gridCol w="3996954">
                  <a:extLst>
                    <a:ext uri="{9D8B030D-6E8A-4147-A177-3AD203B41FA5}">
                      <a16:colId xmlns:a16="http://schemas.microsoft.com/office/drawing/2014/main" val="20000"/>
                    </a:ext>
                  </a:extLst>
                </a:gridCol>
                <a:gridCol w="4607785">
                  <a:extLst>
                    <a:ext uri="{9D8B030D-6E8A-4147-A177-3AD203B41FA5}">
                      <a16:colId xmlns:a16="http://schemas.microsoft.com/office/drawing/2014/main" val="20001"/>
                    </a:ext>
                  </a:extLst>
                </a:gridCol>
              </a:tblGrid>
              <a:tr h="378558">
                <a:tc>
                  <a:txBody>
                    <a:bodyPr/>
                    <a:lstStyle/>
                    <a:p>
                      <a:r>
                        <a:rPr lang="en-US" dirty="0"/>
                        <a:t>Task</a:t>
                      </a:r>
                    </a:p>
                  </a:txBody>
                  <a:tcPr/>
                </a:tc>
                <a:tc>
                  <a:txBody>
                    <a:bodyPr/>
                    <a:lstStyle/>
                    <a:p>
                      <a:r>
                        <a:rPr lang="en-US" sz="1400" b="1" i="0" u="none" strike="noStrike" kern="1200" baseline="0" dirty="0">
                          <a:solidFill>
                            <a:schemeClr val="lt1"/>
                          </a:solidFill>
                          <a:latin typeface="+mn-lt"/>
                          <a:ea typeface="+mn-ea"/>
                          <a:cs typeface="+mn-cs"/>
                        </a:rPr>
                        <a:t>Command Syntax</a:t>
                      </a:r>
                      <a:endParaRPr lang="en-US" dirty="0"/>
                    </a:p>
                  </a:txBody>
                  <a:tcPr/>
                </a:tc>
                <a:extLst>
                  <a:ext uri="{0D108BD9-81ED-4DB2-BD59-A6C34878D82A}">
                    <a16:rowId xmlns:a16="http://schemas.microsoft.com/office/drawing/2014/main" val="10000"/>
                  </a:ext>
                </a:extLst>
              </a:tr>
              <a:tr h="370840">
                <a:tc>
                  <a:txBody>
                    <a:bodyPr/>
                    <a:lstStyle/>
                    <a:p>
                      <a:r>
                        <a:rPr lang="en-US" sz="1600" b="0" i="0" u="none" strike="noStrike" kern="1200" baseline="0" dirty="0">
                          <a:solidFill>
                            <a:srgbClr val="000000"/>
                          </a:solidFill>
                          <a:latin typeface="+mn-lt"/>
                          <a:ea typeface="+mn-ea"/>
                          <a:cs typeface="+mn-cs"/>
                        </a:rPr>
                        <a:t>Configure a switch’s LACP system priority</a:t>
                      </a:r>
                      <a:endParaRPr lang="en-US" sz="1600" dirty="0">
                        <a:solidFill>
                          <a:srgbClr val="000000"/>
                        </a:solidFill>
                      </a:endParaRPr>
                    </a:p>
                  </a:txBody>
                  <a:tcPr/>
                </a:tc>
                <a:tc>
                  <a:txBody>
                    <a:bodyPr/>
                    <a:lstStyle/>
                    <a:p>
                      <a:r>
                        <a:rPr lang="en-US" sz="1600" b="1" i="0" u="none" strike="noStrike" kern="1200" baseline="0" dirty="0">
                          <a:solidFill>
                            <a:srgbClr val="000000"/>
                          </a:solidFill>
                          <a:latin typeface="+mn-lt"/>
                          <a:ea typeface="+mn-ea"/>
                          <a:cs typeface="+mn-cs"/>
                        </a:rPr>
                        <a:t>lacp system-priority </a:t>
                      </a:r>
                      <a:r>
                        <a:rPr lang="en-US" sz="1600" b="0" i="1" u="none" strike="noStrike" kern="1200" baseline="0" dirty="0">
                          <a:solidFill>
                            <a:srgbClr val="000000"/>
                          </a:solidFill>
                          <a:latin typeface="+mn-lt"/>
                          <a:ea typeface="+mn-ea"/>
                          <a:cs typeface="+mn-cs"/>
                        </a:rPr>
                        <a:t>priority</a:t>
                      </a:r>
                      <a:endParaRPr lang="en-US" sz="1600" dirty="0">
                        <a:solidFill>
                          <a:srgbClr val="000000"/>
                        </a:solidFill>
                      </a:endParaRPr>
                    </a:p>
                  </a:txBody>
                  <a:tcPr/>
                </a:tc>
                <a:extLst>
                  <a:ext uri="{0D108BD9-81ED-4DB2-BD59-A6C34878D82A}">
                    <a16:rowId xmlns:a16="http://schemas.microsoft.com/office/drawing/2014/main" val="10001"/>
                  </a:ext>
                </a:extLst>
              </a:tr>
              <a:tr h="370840">
                <a:tc>
                  <a:txBody>
                    <a:bodyPr/>
                    <a:lstStyle/>
                    <a:p>
                      <a:r>
                        <a:rPr lang="en-US" sz="1600" b="0" i="0" u="none" strike="noStrike" kern="1200" baseline="0" dirty="0">
                          <a:solidFill>
                            <a:srgbClr val="000000"/>
                          </a:solidFill>
                          <a:latin typeface="+mn-lt"/>
                          <a:ea typeface="+mn-ea"/>
                          <a:cs typeface="+mn-cs"/>
                        </a:rPr>
                        <a:t>Configure a switch’s LACP port priority</a:t>
                      </a:r>
                      <a:endParaRPr lang="en-US" sz="1600" dirty="0">
                        <a:solidFill>
                          <a:srgbClr val="000000"/>
                        </a:solidFill>
                      </a:endParaRPr>
                    </a:p>
                  </a:txBody>
                  <a:tcPr/>
                </a:tc>
                <a:tc>
                  <a:txBody>
                    <a:bodyPr/>
                    <a:lstStyle/>
                    <a:p>
                      <a:r>
                        <a:rPr lang="en-US" sz="1600" b="1" i="0" u="none" strike="noStrike" kern="1200" baseline="0" dirty="0">
                          <a:solidFill>
                            <a:srgbClr val="000000"/>
                          </a:solidFill>
                          <a:latin typeface="+mn-lt"/>
                          <a:ea typeface="+mn-ea"/>
                          <a:cs typeface="+mn-cs"/>
                        </a:rPr>
                        <a:t>lacp port-priority </a:t>
                      </a:r>
                      <a:r>
                        <a:rPr lang="en-US" sz="1600" b="0" i="1" u="none" strike="noStrike" kern="1200" baseline="0" dirty="0">
                          <a:solidFill>
                            <a:srgbClr val="000000"/>
                          </a:solidFill>
                          <a:latin typeface="+mn-lt"/>
                          <a:ea typeface="+mn-ea"/>
                          <a:cs typeface="+mn-cs"/>
                        </a:rPr>
                        <a:t>priority</a:t>
                      </a:r>
                      <a:endParaRPr lang="en-US" sz="1600" dirty="0">
                        <a:solidFill>
                          <a:srgbClr val="000000"/>
                        </a:solidFill>
                      </a:endParaRPr>
                    </a:p>
                  </a:txBody>
                  <a:tcPr/>
                </a:tc>
                <a:extLst>
                  <a:ext uri="{0D108BD9-81ED-4DB2-BD59-A6C34878D82A}">
                    <a16:rowId xmlns:a16="http://schemas.microsoft.com/office/drawing/2014/main" val="10002"/>
                  </a:ext>
                </a:extLst>
              </a:tr>
              <a:tr h="370840">
                <a:tc>
                  <a:txBody>
                    <a:bodyPr/>
                    <a:lstStyle/>
                    <a:p>
                      <a:r>
                        <a:rPr lang="en-US" sz="1600" b="0" i="0" u="none" strike="noStrike" kern="1200" baseline="0" dirty="0">
                          <a:solidFill>
                            <a:srgbClr val="000000"/>
                          </a:solidFill>
                          <a:latin typeface="+mn-lt"/>
                          <a:ea typeface="+mn-ea"/>
                          <a:cs typeface="+mn-cs"/>
                        </a:rPr>
                        <a:t>Configure the EtherChannel load-balancing hash algorithm</a:t>
                      </a:r>
                      <a:endParaRPr lang="en-US" sz="1600" dirty="0">
                        <a:solidFill>
                          <a:srgbClr val="000000"/>
                        </a:solidFill>
                      </a:endParaRPr>
                    </a:p>
                  </a:txBody>
                  <a:tcPr/>
                </a:tc>
                <a:tc>
                  <a:txBody>
                    <a:bodyPr/>
                    <a:lstStyle/>
                    <a:p>
                      <a:r>
                        <a:rPr lang="en-US" sz="1600" b="1" i="0" u="none" strike="noStrike" kern="1200" baseline="0" dirty="0">
                          <a:solidFill>
                            <a:srgbClr val="000000"/>
                          </a:solidFill>
                          <a:latin typeface="+mn-lt"/>
                          <a:ea typeface="+mn-ea"/>
                          <a:cs typeface="+mn-cs"/>
                        </a:rPr>
                        <a:t>port-channel load-balance </a:t>
                      </a:r>
                      <a:r>
                        <a:rPr lang="en-US" sz="1600" b="0" i="1" u="none" strike="noStrike" kern="1200" baseline="0" dirty="0">
                          <a:solidFill>
                            <a:srgbClr val="000000"/>
                          </a:solidFill>
                          <a:latin typeface="+mn-lt"/>
                          <a:ea typeface="+mn-ea"/>
                          <a:cs typeface="+mn-cs"/>
                        </a:rPr>
                        <a:t>hash</a:t>
                      </a:r>
                      <a:endParaRPr lang="en-US" sz="1600" dirty="0">
                        <a:solidFill>
                          <a:srgbClr val="000000"/>
                        </a:solidFill>
                      </a:endParaRPr>
                    </a:p>
                  </a:txBody>
                  <a:tcPr/>
                </a:tc>
                <a:extLst>
                  <a:ext uri="{0D108BD9-81ED-4DB2-BD59-A6C34878D82A}">
                    <a16:rowId xmlns:a16="http://schemas.microsoft.com/office/drawing/2014/main" val="10003"/>
                  </a:ext>
                </a:extLst>
              </a:tr>
              <a:tr h="370840">
                <a:tc>
                  <a:txBody>
                    <a:bodyPr/>
                    <a:lstStyle/>
                    <a:p>
                      <a:r>
                        <a:rPr lang="en-US" sz="1600" b="0" i="0" u="none" strike="noStrike" kern="1200" baseline="0" dirty="0">
                          <a:solidFill>
                            <a:srgbClr val="000000"/>
                          </a:solidFill>
                          <a:latin typeface="+mn-lt"/>
                          <a:ea typeface="+mn-ea"/>
                          <a:cs typeface="+mn-cs"/>
                        </a:rPr>
                        <a:t>Display the contents of all current</a:t>
                      </a:r>
                    </a:p>
                    <a:p>
                      <a:r>
                        <a:rPr lang="en-US" sz="1600" b="0" i="0" u="none" strike="noStrike" kern="1200" baseline="0" dirty="0">
                          <a:solidFill>
                            <a:srgbClr val="000000"/>
                          </a:solidFill>
                          <a:latin typeface="+mn-lt"/>
                          <a:ea typeface="+mn-ea"/>
                          <a:cs typeface="+mn-cs"/>
                        </a:rPr>
                        <a:t>access lists</a:t>
                      </a:r>
                      <a:endParaRPr lang="en-US" sz="1600" dirty="0">
                        <a:solidFill>
                          <a:srgbClr val="000000"/>
                        </a:solidFill>
                      </a:endParaRPr>
                    </a:p>
                  </a:txBody>
                  <a:tcPr/>
                </a:tc>
                <a:tc>
                  <a:txBody>
                    <a:bodyPr/>
                    <a:lstStyle/>
                    <a:p>
                      <a:r>
                        <a:rPr lang="en-US" sz="1600" b="1" i="0" u="none" strike="noStrike" kern="1200" baseline="0" dirty="0">
                          <a:solidFill>
                            <a:srgbClr val="000000"/>
                          </a:solidFill>
                          <a:latin typeface="+mn-lt"/>
                          <a:ea typeface="+mn-ea"/>
                          <a:cs typeface="+mn-cs"/>
                        </a:rPr>
                        <a:t>show access-list </a:t>
                      </a:r>
                      <a:r>
                        <a:rPr lang="en-US" sz="1600" b="0" i="0" u="none" strike="noStrike" kern="1200" baseline="0" dirty="0">
                          <a:solidFill>
                            <a:srgbClr val="000000"/>
                          </a:solidFill>
                          <a:latin typeface="+mn-lt"/>
                          <a:ea typeface="+mn-ea"/>
                          <a:cs typeface="+mn-cs"/>
                        </a:rPr>
                        <a:t>[</a:t>
                      </a:r>
                      <a:r>
                        <a:rPr lang="en-US" sz="1600" b="0" i="1" u="none" strike="noStrike" kern="1200" baseline="0" dirty="0">
                          <a:solidFill>
                            <a:srgbClr val="000000"/>
                          </a:solidFill>
                          <a:latin typeface="+mn-lt"/>
                          <a:ea typeface="+mn-ea"/>
                          <a:cs typeface="+mn-cs"/>
                        </a:rPr>
                        <a:t>access-list-number </a:t>
                      </a:r>
                      <a:r>
                        <a:rPr lang="en-US" sz="1600" b="0" i="0" u="none" strike="noStrike" kern="1200" baseline="0" dirty="0">
                          <a:solidFill>
                            <a:srgbClr val="000000"/>
                          </a:solidFill>
                          <a:latin typeface="+mn-lt"/>
                          <a:ea typeface="+mn-ea"/>
                          <a:cs typeface="+mn-cs"/>
                        </a:rPr>
                        <a:t>|</a:t>
                      </a:r>
                    </a:p>
                    <a:p>
                      <a:r>
                        <a:rPr lang="en-US" sz="1600" b="0" i="1" u="none" strike="noStrike" kern="1200" baseline="0" dirty="0">
                          <a:solidFill>
                            <a:srgbClr val="000000"/>
                          </a:solidFill>
                          <a:latin typeface="+mn-lt"/>
                          <a:ea typeface="+mn-ea"/>
                          <a:cs typeface="+mn-cs"/>
                        </a:rPr>
                        <a:t>access-list-name</a:t>
                      </a:r>
                      <a:r>
                        <a:rPr lang="en-US" sz="1600" b="0" i="0" u="none" strike="noStrike" kern="1200" baseline="0" dirty="0">
                          <a:solidFill>
                            <a:srgbClr val="000000"/>
                          </a:solidFill>
                          <a:latin typeface="+mn-lt"/>
                          <a:ea typeface="+mn-ea"/>
                          <a:cs typeface="+mn-cs"/>
                        </a:rPr>
                        <a:t>}</a:t>
                      </a:r>
                      <a:endParaRPr lang="en-US" sz="1600" dirty="0">
                        <a:solidFill>
                          <a:srgbClr val="000000"/>
                        </a:solidFill>
                      </a:endParaRPr>
                    </a:p>
                  </a:txBody>
                  <a:tcPr/>
                </a:tc>
                <a:extLst>
                  <a:ext uri="{0D108BD9-81ED-4DB2-BD59-A6C34878D82A}">
                    <a16:rowId xmlns:a16="http://schemas.microsoft.com/office/drawing/2014/main" val="10004"/>
                  </a:ext>
                </a:extLst>
              </a:tr>
              <a:tr h="289560">
                <a:tc>
                  <a:txBody>
                    <a:bodyPr/>
                    <a:lstStyle/>
                    <a:p>
                      <a:r>
                        <a:rPr lang="en-US" sz="1600" b="0" i="0" u="none" strike="noStrike" kern="1200" baseline="0" dirty="0">
                          <a:solidFill>
                            <a:srgbClr val="000000"/>
                          </a:solidFill>
                          <a:latin typeface="+mn-lt"/>
                          <a:ea typeface="+mn-ea"/>
                          <a:cs typeface="+mn-cs"/>
                        </a:rPr>
                        <a:t>Display the VTP system settings</a:t>
                      </a:r>
                      <a:endParaRPr lang="en-US" sz="1600" dirty="0">
                        <a:solidFill>
                          <a:srgbClr val="000000"/>
                        </a:solidFill>
                      </a:endParaRPr>
                    </a:p>
                  </a:txBody>
                  <a:tcPr/>
                </a:tc>
                <a:tc>
                  <a:txBody>
                    <a:bodyPr/>
                    <a:lstStyle/>
                    <a:p>
                      <a:r>
                        <a:rPr lang="en-US" sz="1600" b="1" i="0" u="none" strike="noStrike" kern="1200" baseline="0" dirty="0">
                          <a:solidFill>
                            <a:srgbClr val="000000"/>
                          </a:solidFill>
                          <a:latin typeface="+mn-lt"/>
                          <a:ea typeface="+mn-ea"/>
                          <a:cs typeface="+mn-cs"/>
                        </a:rPr>
                        <a:t>show vtp status</a:t>
                      </a:r>
                      <a:endParaRPr lang="en-US" sz="1600" dirty="0">
                        <a:solidFill>
                          <a:srgbClr val="000000"/>
                        </a:solidFill>
                      </a:endParaRPr>
                    </a:p>
                  </a:txBody>
                  <a:tcPr/>
                </a:tc>
                <a:extLst>
                  <a:ext uri="{0D108BD9-81ED-4DB2-BD59-A6C34878D82A}">
                    <a16:rowId xmlns:a16="http://schemas.microsoft.com/office/drawing/2014/main" val="10005"/>
                  </a:ext>
                </a:extLst>
              </a:tr>
              <a:tr h="167640">
                <a:tc>
                  <a:txBody>
                    <a:bodyPr/>
                    <a:lstStyle/>
                    <a:p>
                      <a:r>
                        <a:rPr lang="en-US" sz="1600" b="0" i="0" u="none" strike="noStrike" kern="1200" baseline="0" dirty="0">
                          <a:solidFill>
                            <a:srgbClr val="000000"/>
                          </a:solidFill>
                          <a:latin typeface="+mn-lt"/>
                          <a:ea typeface="+mn-ea"/>
                          <a:cs typeface="+mn-cs"/>
                        </a:rPr>
                        <a:t>Display the switch port DTP settings, native VLANs, and allowed VLANs</a:t>
                      </a:r>
                      <a:endParaRPr lang="en-US" sz="1600" dirty="0">
                        <a:solidFill>
                          <a:srgbClr val="000000"/>
                        </a:solidFill>
                      </a:endParaRPr>
                    </a:p>
                  </a:txBody>
                  <a:tcPr/>
                </a:tc>
                <a:tc>
                  <a:txBody>
                    <a:bodyPr/>
                    <a:lstStyle/>
                    <a:p>
                      <a:r>
                        <a:rPr lang="en-US" sz="1600" b="1" i="0" u="none" strike="noStrike" kern="1200" baseline="0" dirty="0">
                          <a:solidFill>
                            <a:srgbClr val="000000"/>
                          </a:solidFill>
                          <a:latin typeface="+mn-lt"/>
                          <a:ea typeface="+mn-ea"/>
                          <a:cs typeface="+mn-cs"/>
                        </a:rPr>
                        <a:t>show interface </a:t>
                      </a:r>
                      <a:r>
                        <a:rPr lang="en-US" sz="1600" b="0" i="0" u="none" strike="noStrike" kern="1200" baseline="0" dirty="0">
                          <a:solidFill>
                            <a:srgbClr val="000000"/>
                          </a:solidFill>
                          <a:latin typeface="+mn-lt"/>
                          <a:ea typeface="+mn-ea"/>
                          <a:cs typeface="+mn-cs"/>
                        </a:rPr>
                        <a:t>[</a:t>
                      </a:r>
                      <a:r>
                        <a:rPr lang="en-US" sz="1600" b="0" i="1" u="none" strike="noStrike" kern="1200" baseline="0" dirty="0">
                          <a:solidFill>
                            <a:srgbClr val="000000"/>
                          </a:solidFill>
                          <a:latin typeface="+mn-lt"/>
                          <a:ea typeface="+mn-ea"/>
                          <a:cs typeface="+mn-cs"/>
                        </a:rPr>
                        <a:t>interface-id</a:t>
                      </a:r>
                      <a:r>
                        <a:rPr lang="en-US" sz="1600" b="0" i="0" u="none" strike="noStrike" kern="1200" baseline="0" dirty="0">
                          <a:solidFill>
                            <a:srgbClr val="000000"/>
                          </a:solidFill>
                          <a:latin typeface="+mn-lt"/>
                          <a:ea typeface="+mn-ea"/>
                          <a:cs typeface="+mn-cs"/>
                        </a:rPr>
                        <a:t>] </a:t>
                      </a:r>
                      <a:r>
                        <a:rPr lang="en-US" sz="1600" b="1" i="0" u="none" strike="noStrike" kern="1200" baseline="0" dirty="0">
                          <a:solidFill>
                            <a:srgbClr val="000000"/>
                          </a:solidFill>
                          <a:latin typeface="+mn-lt"/>
                          <a:ea typeface="+mn-ea"/>
                          <a:cs typeface="+mn-cs"/>
                        </a:rPr>
                        <a:t>trunk</a:t>
                      </a:r>
                      <a:endParaRPr lang="en-US" sz="1600" dirty="0">
                        <a:solidFill>
                          <a:srgbClr val="000000"/>
                        </a:solidFill>
                      </a:endParaRPr>
                    </a:p>
                  </a:txBody>
                  <a:tcPr/>
                </a:tc>
                <a:extLst>
                  <a:ext uri="{0D108BD9-81ED-4DB2-BD59-A6C34878D82A}">
                    <a16:rowId xmlns:a16="http://schemas.microsoft.com/office/drawing/2014/main" val="3659967666"/>
                  </a:ext>
                </a:extLst>
              </a:tr>
              <a:tr h="167640">
                <a:tc>
                  <a:txBody>
                    <a:bodyPr/>
                    <a:lstStyle/>
                    <a:p>
                      <a:r>
                        <a:rPr lang="en-US" sz="1600" b="0" i="0" u="none" strike="noStrike" kern="1200" baseline="0" dirty="0">
                          <a:solidFill>
                            <a:srgbClr val="000000"/>
                          </a:solidFill>
                          <a:latin typeface="+mn-lt"/>
                          <a:ea typeface="+mn-ea"/>
                          <a:cs typeface="+mn-cs"/>
                        </a:rPr>
                        <a:t>Display a brief summary update on</a:t>
                      </a:r>
                    </a:p>
                    <a:p>
                      <a:r>
                        <a:rPr lang="en-US" sz="1600" b="0" i="0" u="none" strike="noStrike" kern="1200" baseline="0" dirty="0">
                          <a:solidFill>
                            <a:srgbClr val="000000"/>
                          </a:solidFill>
                          <a:latin typeface="+mn-lt"/>
                          <a:ea typeface="+mn-ea"/>
                          <a:cs typeface="+mn-cs"/>
                        </a:rPr>
                        <a:t>EtherChannel interfaces</a:t>
                      </a:r>
                      <a:endParaRPr lang="en-US" sz="1600" dirty="0">
                        <a:solidFill>
                          <a:srgbClr val="000000"/>
                        </a:solidFill>
                      </a:endParaRPr>
                    </a:p>
                  </a:txBody>
                  <a:tcPr/>
                </a:tc>
                <a:tc>
                  <a:txBody>
                    <a:bodyPr/>
                    <a:lstStyle/>
                    <a:p>
                      <a:r>
                        <a:rPr lang="en-US" sz="1600" b="1" i="0" u="none" strike="noStrike" kern="1200" baseline="0" dirty="0">
                          <a:solidFill>
                            <a:srgbClr val="000000"/>
                          </a:solidFill>
                          <a:latin typeface="+mn-lt"/>
                          <a:ea typeface="+mn-ea"/>
                          <a:cs typeface="+mn-cs"/>
                        </a:rPr>
                        <a:t>show etherchannel summary</a:t>
                      </a:r>
                      <a:endParaRPr lang="en-US" sz="1600" dirty="0">
                        <a:solidFill>
                          <a:srgbClr val="000000"/>
                        </a:solidFill>
                      </a:endParaRPr>
                    </a:p>
                  </a:txBody>
                  <a:tcPr/>
                </a:tc>
                <a:extLst>
                  <a:ext uri="{0D108BD9-81ED-4DB2-BD59-A6C34878D82A}">
                    <a16:rowId xmlns:a16="http://schemas.microsoft.com/office/drawing/2014/main" val="378948987"/>
                  </a:ext>
                </a:extLst>
              </a:tr>
            </a:tbl>
          </a:graphicData>
        </a:graphic>
      </p:graphicFrame>
    </p:spTree>
    <p:extLst>
      <p:ext uri="{BB962C8B-B14F-4D97-AF65-F5344CB8AC3E}">
        <p14:creationId xmlns:p14="http://schemas.microsoft.com/office/powerpoint/2010/main" val="2643907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VLAN Trunking Protocol</a:t>
            </a:r>
            <a:br>
              <a:rPr lang="en-US" dirty="0"/>
            </a:br>
            <a:r>
              <a:rPr lang="en-US" sz="2400" dirty="0" err="1"/>
              <a:t>Versiones</a:t>
            </a:r>
            <a:r>
              <a:rPr lang="en-US" sz="2400" dirty="0"/>
              <a:t> de VTP</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19367" y="855419"/>
            <a:ext cx="8118458" cy="3690077"/>
          </a:xfrm>
        </p:spPr>
        <p:txBody>
          <a:bodyPr/>
          <a:lstStyle/>
          <a:p>
            <a:pPr marL="0" lvl="0" indent="0" algn="l" eaLnBrk="0" hangingPunct="0"/>
            <a:r>
              <a:rPr lang="es-ES" sz="1600" dirty="0">
                <a:solidFill>
                  <a:schemeClr val="tx1">
                    <a:lumMod val="50000"/>
                  </a:schemeClr>
                </a:solidFill>
              </a:rPr>
              <a:t>Hay tres versiones de VTP:</a:t>
            </a:r>
          </a:p>
          <a:p>
            <a:pPr marL="285750" lvl="0" indent="-285750" algn="l" eaLnBrk="0" hangingPunct="0">
              <a:buFont typeface="Arial" panose="020B0604020202020204" pitchFamily="34" charset="0"/>
              <a:buChar char="•"/>
            </a:pPr>
            <a:r>
              <a:rPr lang="es-ES" sz="1600" dirty="0">
                <a:solidFill>
                  <a:schemeClr val="tx1">
                    <a:lumMod val="50000"/>
                  </a:schemeClr>
                </a:solidFill>
              </a:rPr>
              <a:t>La versión 1 es la predeterminada.</a:t>
            </a:r>
          </a:p>
          <a:p>
            <a:pPr marL="285750" lvl="0" indent="-285750" algn="l" eaLnBrk="0" hangingPunct="0">
              <a:buFont typeface="Arial" panose="020B0604020202020204" pitchFamily="34" charset="0"/>
              <a:buChar char="•"/>
            </a:pPr>
            <a:r>
              <a:rPr lang="es-ES" sz="1600" dirty="0">
                <a:solidFill>
                  <a:schemeClr val="tx1">
                    <a:lumMod val="50000"/>
                  </a:schemeClr>
                </a:solidFill>
              </a:rPr>
              <a:t>Las versiones 1 y 2 tienen propagación limitada a las VLAN numeradas del 1 al 1005.</a:t>
            </a:r>
          </a:p>
          <a:p>
            <a:pPr marL="285750" lvl="0" indent="-285750" algn="l" eaLnBrk="0" hangingPunct="0">
              <a:buFont typeface="Arial" panose="020B0604020202020204" pitchFamily="34" charset="0"/>
              <a:buChar char="•"/>
            </a:pPr>
            <a:r>
              <a:rPr lang="es-ES" sz="1600" dirty="0">
                <a:solidFill>
                  <a:schemeClr val="tx1">
                    <a:lumMod val="50000"/>
                  </a:schemeClr>
                </a:solidFill>
              </a:rPr>
              <a:t>La versión 3 de VTP permite la gama completa de VLAN 1 a 4094.</a:t>
            </a:r>
          </a:p>
          <a:p>
            <a:pPr marL="0" lvl="0" indent="0" algn="l" eaLnBrk="0" hangingPunct="0"/>
            <a:endParaRPr lang="es-ES" sz="1600" dirty="0">
              <a:solidFill>
                <a:schemeClr val="tx1">
                  <a:lumMod val="50000"/>
                </a:schemeClr>
              </a:solidFill>
            </a:endParaRPr>
          </a:p>
          <a:p>
            <a:pPr marL="0" lvl="0" indent="0" algn="l" eaLnBrk="0" hangingPunct="0"/>
            <a:r>
              <a:rPr lang="es-ES" sz="1600" dirty="0">
                <a:solidFill>
                  <a:schemeClr val="tx1">
                    <a:lumMod val="50000"/>
                  </a:schemeClr>
                </a:solidFill>
              </a:rPr>
              <a:t>VTP admite tener varios servidores VTP en un dominio. Estos servidores procesan actualizaciones de otros servidores VTP tal como lo hace un cliente.</a:t>
            </a:r>
          </a:p>
          <a:p>
            <a:pPr marL="0" lvl="0" indent="0" algn="l" eaLnBrk="0" hangingPunct="0"/>
            <a:endParaRPr lang="es-ES" sz="1600" dirty="0">
              <a:solidFill>
                <a:schemeClr val="tx1">
                  <a:lumMod val="50000"/>
                </a:schemeClr>
              </a:solidFill>
            </a:endParaRPr>
          </a:p>
          <a:p>
            <a:pPr marL="0" indent="0" algn="l" eaLnBrk="0" hangingPunct="0"/>
            <a:r>
              <a:rPr lang="es-ES" sz="1600" dirty="0">
                <a:solidFill>
                  <a:schemeClr val="tx1">
                    <a:lumMod val="50000"/>
                  </a:schemeClr>
                </a:solidFill>
              </a:rPr>
              <a:t>Si un dominio VTP es la Versión 3, el servidor VTP primario debe configurarse con el comando ejecutivo </a:t>
            </a:r>
            <a:r>
              <a:rPr lang="en-US" sz="1600" b="1" dirty="0" err="1">
                <a:solidFill>
                  <a:srgbClr val="000000"/>
                </a:solidFill>
              </a:rPr>
              <a:t>vtp</a:t>
            </a:r>
            <a:r>
              <a:rPr lang="en-US" sz="1600" b="1" dirty="0">
                <a:solidFill>
                  <a:srgbClr val="000000"/>
                </a:solidFill>
              </a:rPr>
              <a:t> primary.</a:t>
            </a:r>
            <a:endParaRPr lang="en-US" sz="1600" dirty="0">
              <a:solidFill>
                <a:srgbClr val="000000"/>
              </a:solidFill>
            </a:endParaRPr>
          </a:p>
          <a:p>
            <a:pPr marL="0" lvl="0" indent="0" algn="l" eaLnBrk="0" hangingPunct="0"/>
            <a:r>
              <a:rPr lang="es-ES" sz="1600" dirty="0">
                <a:solidFill>
                  <a:schemeClr val="tx1">
                    <a:lumMod val="50000"/>
                  </a:schemeClr>
                </a:solidFill>
              </a:rPr>
              <a:t>.</a:t>
            </a:r>
            <a:endParaRPr lang="en-US" sz="1600" dirty="0">
              <a:solidFill>
                <a:schemeClr val="tx1">
                  <a:lumMod val="50000"/>
                </a:schemeClr>
              </a:solidFill>
            </a:endParaRPr>
          </a:p>
        </p:txBody>
      </p:sp>
    </p:spTree>
    <p:extLst>
      <p:ext uri="{BB962C8B-B14F-4D97-AF65-F5344CB8AC3E}">
        <p14:creationId xmlns:p14="http://schemas.microsoft.com/office/powerpoint/2010/main" val="3237786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04774"/>
            <a:ext cx="8345488" cy="731837"/>
          </a:xfrm>
        </p:spPr>
        <p:txBody>
          <a:bodyPr/>
          <a:lstStyle/>
          <a:p>
            <a:r>
              <a:rPr lang="en-US" sz="1600" dirty="0"/>
              <a:t>Prepare for the Exam</a:t>
            </a:r>
            <a:br>
              <a:rPr lang="en-US" sz="2400" dirty="0"/>
            </a:br>
            <a:r>
              <a:rPr lang="en-US" sz="2400" dirty="0"/>
              <a:t>Command Reference for Chapter 5 (Cont.)</a:t>
            </a:r>
          </a:p>
        </p:txBody>
      </p:sp>
      <p:graphicFrame>
        <p:nvGraphicFramePr>
          <p:cNvPr id="2" name="Table 1"/>
          <p:cNvGraphicFramePr>
            <a:graphicFrameLocks noGrp="1"/>
          </p:cNvGraphicFramePr>
          <p:nvPr>
            <p:extLst>
              <p:ext uri="{D42A27DB-BD31-4B8C-83A1-F6EECF244321}">
                <p14:modId xmlns:p14="http://schemas.microsoft.com/office/powerpoint/2010/main" val="838332920"/>
              </p:ext>
            </p:extLst>
          </p:nvPr>
        </p:nvGraphicFramePr>
        <p:xfrm>
          <a:off x="270246" y="836611"/>
          <a:ext cx="8604739" cy="3319878"/>
        </p:xfrm>
        <a:graphic>
          <a:graphicData uri="http://schemas.openxmlformats.org/drawingml/2006/table">
            <a:tbl>
              <a:tblPr firstRow="1" bandRow="1">
                <a:tableStyleId>{5C22544A-7EE6-4342-B048-85BDC9FD1C3A}</a:tableStyleId>
              </a:tblPr>
              <a:tblGrid>
                <a:gridCol w="4835154">
                  <a:extLst>
                    <a:ext uri="{9D8B030D-6E8A-4147-A177-3AD203B41FA5}">
                      <a16:colId xmlns:a16="http://schemas.microsoft.com/office/drawing/2014/main" val="20000"/>
                    </a:ext>
                  </a:extLst>
                </a:gridCol>
                <a:gridCol w="3769585">
                  <a:extLst>
                    <a:ext uri="{9D8B030D-6E8A-4147-A177-3AD203B41FA5}">
                      <a16:colId xmlns:a16="http://schemas.microsoft.com/office/drawing/2014/main" val="20001"/>
                    </a:ext>
                  </a:extLst>
                </a:gridCol>
              </a:tblGrid>
              <a:tr h="378558">
                <a:tc>
                  <a:txBody>
                    <a:bodyPr/>
                    <a:lstStyle/>
                    <a:p>
                      <a:r>
                        <a:rPr lang="en-US" dirty="0"/>
                        <a:t>Task</a:t>
                      </a:r>
                    </a:p>
                  </a:txBody>
                  <a:tcPr/>
                </a:tc>
                <a:tc>
                  <a:txBody>
                    <a:bodyPr/>
                    <a:lstStyle/>
                    <a:p>
                      <a:r>
                        <a:rPr lang="en-US" sz="1400" b="1" i="0" u="none" strike="noStrike" kern="1200" baseline="0" dirty="0">
                          <a:solidFill>
                            <a:schemeClr val="lt1"/>
                          </a:solidFill>
                          <a:latin typeface="+mn-lt"/>
                          <a:ea typeface="+mn-ea"/>
                          <a:cs typeface="+mn-cs"/>
                        </a:rPr>
                        <a:t>Command Syntax</a:t>
                      </a:r>
                      <a:endParaRPr lang="en-US" dirty="0"/>
                    </a:p>
                  </a:txBody>
                  <a:tcPr/>
                </a:tc>
                <a:extLst>
                  <a:ext uri="{0D108BD9-81ED-4DB2-BD59-A6C34878D82A}">
                    <a16:rowId xmlns:a16="http://schemas.microsoft.com/office/drawing/2014/main" val="10000"/>
                  </a:ext>
                </a:extLst>
              </a:tr>
              <a:tr h="370840">
                <a:tc>
                  <a:txBody>
                    <a:bodyPr/>
                    <a:lstStyle/>
                    <a:p>
                      <a:r>
                        <a:rPr lang="en-US" sz="1600" b="0" i="0" u="none" strike="noStrike" kern="1200" baseline="0" dirty="0">
                          <a:solidFill>
                            <a:srgbClr val="000000"/>
                          </a:solidFill>
                          <a:latin typeface="+mn-lt"/>
                          <a:ea typeface="+mn-ea"/>
                          <a:cs typeface="+mn-cs"/>
                        </a:rPr>
                        <a:t>Display detailed information for the local</a:t>
                      </a:r>
                    </a:p>
                    <a:p>
                      <a:r>
                        <a:rPr lang="en-US" sz="1600" b="0" i="0" u="none" strike="noStrike" kern="1200" baseline="0" dirty="0">
                          <a:solidFill>
                            <a:srgbClr val="000000"/>
                          </a:solidFill>
                          <a:latin typeface="+mn-lt"/>
                          <a:ea typeface="+mn-ea"/>
                          <a:cs typeface="+mn-cs"/>
                        </a:rPr>
                        <a:t>EtherChannel interfaces and their remote peers</a:t>
                      </a:r>
                      <a:endParaRPr lang="en-US" sz="1600" dirty="0">
                        <a:solidFill>
                          <a:srgbClr val="000000"/>
                        </a:solidFill>
                      </a:endParaRPr>
                    </a:p>
                  </a:txBody>
                  <a:tcPr/>
                </a:tc>
                <a:tc>
                  <a:txBody>
                    <a:bodyPr/>
                    <a:lstStyle/>
                    <a:p>
                      <a:r>
                        <a:rPr lang="en-US" sz="1600" b="1" i="0" u="none" strike="noStrike" kern="1200" baseline="0" dirty="0">
                          <a:solidFill>
                            <a:srgbClr val="000000"/>
                          </a:solidFill>
                          <a:latin typeface="+mn-lt"/>
                          <a:ea typeface="+mn-ea"/>
                          <a:cs typeface="+mn-cs"/>
                        </a:rPr>
                        <a:t>show interface port-channel</a:t>
                      </a:r>
                      <a:endParaRPr lang="en-US" sz="1600" dirty="0">
                        <a:solidFill>
                          <a:srgbClr val="000000"/>
                        </a:solidFill>
                      </a:endParaRPr>
                    </a:p>
                  </a:txBody>
                  <a:tcPr/>
                </a:tc>
                <a:extLst>
                  <a:ext uri="{0D108BD9-81ED-4DB2-BD59-A6C34878D82A}">
                    <a16:rowId xmlns:a16="http://schemas.microsoft.com/office/drawing/2014/main" val="10001"/>
                  </a:ext>
                </a:extLst>
              </a:tr>
              <a:tr h="370840">
                <a:tc>
                  <a:txBody>
                    <a:bodyPr/>
                    <a:lstStyle/>
                    <a:p>
                      <a:r>
                        <a:rPr lang="en-US" sz="1600" b="0" i="0" u="none" strike="noStrike" kern="1200" baseline="0" dirty="0">
                          <a:solidFill>
                            <a:srgbClr val="000000"/>
                          </a:solidFill>
                          <a:latin typeface="+mn-lt"/>
                          <a:ea typeface="+mn-ea"/>
                          <a:cs typeface="+mn-cs"/>
                        </a:rPr>
                        <a:t>Display information about LACP neighbors</a:t>
                      </a:r>
                      <a:endParaRPr lang="en-US" sz="1600" dirty="0">
                        <a:solidFill>
                          <a:srgbClr val="000000"/>
                        </a:solidFill>
                      </a:endParaRPr>
                    </a:p>
                  </a:txBody>
                  <a:tcPr/>
                </a:tc>
                <a:tc>
                  <a:txBody>
                    <a:bodyPr/>
                    <a:lstStyle/>
                    <a:p>
                      <a:r>
                        <a:rPr lang="en-US" sz="1600" b="1" i="0" u="none" strike="noStrike" kern="1200" baseline="0" dirty="0">
                          <a:solidFill>
                            <a:srgbClr val="000000"/>
                          </a:solidFill>
                          <a:latin typeface="+mn-lt"/>
                          <a:ea typeface="+mn-ea"/>
                          <a:cs typeface="+mn-cs"/>
                        </a:rPr>
                        <a:t>show lacp neighbor </a:t>
                      </a:r>
                      <a:r>
                        <a:rPr lang="en-US" sz="1600" b="0" i="0" u="none" strike="noStrike" kern="1200" baseline="0" dirty="0">
                          <a:solidFill>
                            <a:srgbClr val="000000"/>
                          </a:solidFill>
                          <a:latin typeface="+mn-lt"/>
                          <a:ea typeface="+mn-ea"/>
                          <a:cs typeface="+mn-cs"/>
                        </a:rPr>
                        <a:t>[</a:t>
                      </a:r>
                      <a:r>
                        <a:rPr lang="en-US" sz="1600" b="1" i="0" u="none" strike="noStrike" kern="1200" baseline="0" dirty="0">
                          <a:solidFill>
                            <a:srgbClr val="000000"/>
                          </a:solidFill>
                          <a:latin typeface="+mn-lt"/>
                          <a:ea typeface="+mn-ea"/>
                          <a:cs typeface="+mn-cs"/>
                        </a:rPr>
                        <a:t>detail</a:t>
                      </a:r>
                      <a:r>
                        <a:rPr lang="en-US" sz="1600" b="0" i="0" u="none" strike="noStrike" kern="1200" baseline="0" dirty="0">
                          <a:solidFill>
                            <a:srgbClr val="000000"/>
                          </a:solidFill>
                          <a:latin typeface="+mn-lt"/>
                          <a:ea typeface="+mn-ea"/>
                          <a:cs typeface="+mn-cs"/>
                        </a:rPr>
                        <a:t>]</a:t>
                      </a:r>
                      <a:endParaRPr lang="en-US" sz="1600" dirty="0">
                        <a:solidFill>
                          <a:srgbClr val="000000"/>
                        </a:solidFill>
                      </a:endParaRPr>
                    </a:p>
                  </a:txBody>
                  <a:tcPr/>
                </a:tc>
                <a:extLst>
                  <a:ext uri="{0D108BD9-81ED-4DB2-BD59-A6C34878D82A}">
                    <a16:rowId xmlns:a16="http://schemas.microsoft.com/office/drawing/2014/main" val="10002"/>
                  </a:ext>
                </a:extLst>
              </a:tr>
              <a:tr h="370840">
                <a:tc>
                  <a:txBody>
                    <a:bodyPr/>
                    <a:lstStyle/>
                    <a:p>
                      <a:r>
                        <a:rPr lang="en-US" sz="1600" b="0" i="0" u="none" strike="noStrike" kern="1200" baseline="0" dirty="0">
                          <a:solidFill>
                            <a:srgbClr val="000000"/>
                          </a:solidFill>
                          <a:latin typeface="+mn-lt"/>
                          <a:ea typeface="+mn-ea"/>
                          <a:cs typeface="+mn-cs"/>
                        </a:rPr>
                        <a:t>Display the local LACP system identifier and priority</a:t>
                      </a:r>
                      <a:endParaRPr lang="en-US" sz="1600" dirty="0">
                        <a:solidFill>
                          <a:srgbClr val="000000"/>
                        </a:solidFill>
                      </a:endParaRPr>
                    </a:p>
                  </a:txBody>
                  <a:tcPr/>
                </a:tc>
                <a:tc>
                  <a:txBody>
                    <a:bodyPr/>
                    <a:lstStyle/>
                    <a:p>
                      <a:r>
                        <a:rPr lang="en-US" sz="1600" b="1" i="0" u="none" strike="noStrike" kern="1200" baseline="0" dirty="0">
                          <a:solidFill>
                            <a:srgbClr val="000000"/>
                          </a:solidFill>
                          <a:latin typeface="+mn-lt"/>
                          <a:ea typeface="+mn-ea"/>
                          <a:cs typeface="+mn-cs"/>
                        </a:rPr>
                        <a:t>show lacp </a:t>
                      </a:r>
                      <a:r>
                        <a:rPr lang="en-US" sz="1600" b="0" i="1" u="none" strike="noStrike" kern="1200" baseline="0" dirty="0">
                          <a:solidFill>
                            <a:srgbClr val="000000"/>
                          </a:solidFill>
                          <a:latin typeface="+mn-lt"/>
                          <a:ea typeface="+mn-ea"/>
                          <a:cs typeface="+mn-cs"/>
                        </a:rPr>
                        <a:t>system-id</a:t>
                      </a:r>
                      <a:endParaRPr lang="en-US" sz="1600" dirty="0">
                        <a:solidFill>
                          <a:srgbClr val="000000"/>
                        </a:solidFill>
                      </a:endParaRPr>
                    </a:p>
                  </a:txBody>
                  <a:tcPr/>
                </a:tc>
                <a:extLst>
                  <a:ext uri="{0D108BD9-81ED-4DB2-BD59-A6C34878D82A}">
                    <a16:rowId xmlns:a16="http://schemas.microsoft.com/office/drawing/2014/main" val="10003"/>
                  </a:ext>
                </a:extLst>
              </a:tr>
              <a:tr h="370840">
                <a:tc>
                  <a:txBody>
                    <a:bodyPr/>
                    <a:lstStyle/>
                    <a:p>
                      <a:r>
                        <a:rPr lang="en-US" sz="1600" b="0" i="0" u="none" strike="noStrike" kern="1200" baseline="0" dirty="0">
                          <a:solidFill>
                            <a:srgbClr val="000000"/>
                          </a:solidFill>
                          <a:latin typeface="+mn-lt"/>
                          <a:ea typeface="+mn-ea"/>
                          <a:cs typeface="+mn-cs"/>
                        </a:rPr>
                        <a:t>Display the LACP counters for configure interfaces</a:t>
                      </a:r>
                      <a:endParaRPr lang="en-US" sz="1600" dirty="0">
                        <a:solidFill>
                          <a:srgbClr val="000000"/>
                        </a:solidFill>
                      </a:endParaRPr>
                    </a:p>
                  </a:txBody>
                  <a:tcPr/>
                </a:tc>
                <a:tc>
                  <a:txBody>
                    <a:bodyPr/>
                    <a:lstStyle/>
                    <a:p>
                      <a:r>
                        <a:rPr lang="en-US" sz="1600" b="1" i="0" u="none" strike="noStrike" kern="1200" baseline="0" dirty="0">
                          <a:solidFill>
                            <a:srgbClr val="000000"/>
                          </a:solidFill>
                          <a:latin typeface="+mn-lt"/>
                          <a:ea typeface="+mn-ea"/>
                          <a:cs typeface="+mn-cs"/>
                        </a:rPr>
                        <a:t>show lacp counters</a:t>
                      </a:r>
                      <a:endParaRPr lang="en-US" sz="1600" dirty="0">
                        <a:solidFill>
                          <a:srgbClr val="000000"/>
                        </a:solidFill>
                      </a:endParaRPr>
                    </a:p>
                  </a:txBody>
                  <a:tcPr/>
                </a:tc>
                <a:extLst>
                  <a:ext uri="{0D108BD9-81ED-4DB2-BD59-A6C34878D82A}">
                    <a16:rowId xmlns:a16="http://schemas.microsoft.com/office/drawing/2014/main" val="10004"/>
                  </a:ext>
                </a:extLst>
              </a:tr>
              <a:tr h="289560">
                <a:tc>
                  <a:txBody>
                    <a:bodyPr/>
                    <a:lstStyle/>
                    <a:p>
                      <a:r>
                        <a:rPr lang="en-US" sz="1600" b="0" i="0" u="none" strike="noStrike" kern="1200" baseline="0" dirty="0">
                          <a:solidFill>
                            <a:srgbClr val="000000"/>
                          </a:solidFill>
                          <a:latin typeface="+mn-lt"/>
                          <a:ea typeface="+mn-ea"/>
                          <a:cs typeface="+mn-cs"/>
                        </a:rPr>
                        <a:t>Display information about PAgP neighbors</a:t>
                      </a:r>
                      <a:endParaRPr lang="en-US" sz="1600" dirty="0">
                        <a:solidFill>
                          <a:srgbClr val="000000"/>
                        </a:solidFill>
                      </a:endParaRPr>
                    </a:p>
                  </a:txBody>
                  <a:tcPr/>
                </a:tc>
                <a:tc>
                  <a:txBody>
                    <a:bodyPr/>
                    <a:lstStyle/>
                    <a:p>
                      <a:r>
                        <a:rPr lang="en-US" sz="1600" b="1" i="0" u="none" strike="noStrike" kern="1200" baseline="0" dirty="0">
                          <a:solidFill>
                            <a:srgbClr val="000000"/>
                          </a:solidFill>
                          <a:latin typeface="+mn-lt"/>
                          <a:ea typeface="+mn-ea"/>
                          <a:cs typeface="+mn-cs"/>
                        </a:rPr>
                        <a:t>show pagp neighbor</a:t>
                      </a:r>
                      <a:endParaRPr lang="en-US" sz="1600" dirty="0">
                        <a:solidFill>
                          <a:srgbClr val="000000"/>
                        </a:solidFill>
                      </a:endParaRPr>
                    </a:p>
                  </a:txBody>
                  <a:tcPr/>
                </a:tc>
                <a:extLst>
                  <a:ext uri="{0D108BD9-81ED-4DB2-BD59-A6C34878D82A}">
                    <a16:rowId xmlns:a16="http://schemas.microsoft.com/office/drawing/2014/main" val="10005"/>
                  </a:ext>
                </a:extLst>
              </a:tr>
              <a:tr h="167640">
                <a:tc>
                  <a:txBody>
                    <a:bodyPr/>
                    <a:lstStyle/>
                    <a:p>
                      <a:r>
                        <a:rPr lang="en-US" sz="1600" b="0" i="0" u="none" strike="noStrike" kern="1200" baseline="0" dirty="0">
                          <a:solidFill>
                            <a:srgbClr val="000000"/>
                          </a:solidFill>
                          <a:latin typeface="+mn-lt"/>
                          <a:ea typeface="+mn-ea"/>
                          <a:cs typeface="+mn-cs"/>
                        </a:rPr>
                        <a:t>Display the PAgP counters for configured interfaces</a:t>
                      </a:r>
                      <a:endParaRPr lang="en-US" sz="1600" dirty="0">
                        <a:solidFill>
                          <a:srgbClr val="000000"/>
                        </a:solidFill>
                      </a:endParaRPr>
                    </a:p>
                  </a:txBody>
                  <a:tcPr/>
                </a:tc>
                <a:tc>
                  <a:txBody>
                    <a:bodyPr/>
                    <a:lstStyle/>
                    <a:p>
                      <a:r>
                        <a:rPr lang="en-US" sz="1600" b="1" i="0" u="none" strike="noStrike" kern="1200" baseline="0" dirty="0">
                          <a:solidFill>
                            <a:srgbClr val="000000"/>
                          </a:solidFill>
                          <a:latin typeface="+mn-lt"/>
                          <a:ea typeface="+mn-ea"/>
                          <a:cs typeface="+mn-cs"/>
                        </a:rPr>
                        <a:t>show pagp counters</a:t>
                      </a:r>
                      <a:endParaRPr lang="en-US" sz="1600" dirty="0">
                        <a:solidFill>
                          <a:srgbClr val="000000"/>
                        </a:solidFill>
                      </a:endParaRPr>
                    </a:p>
                  </a:txBody>
                  <a:tcPr/>
                </a:tc>
                <a:extLst>
                  <a:ext uri="{0D108BD9-81ED-4DB2-BD59-A6C34878D82A}">
                    <a16:rowId xmlns:a16="http://schemas.microsoft.com/office/drawing/2014/main" val="3659967666"/>
                  </a:ext>
                </a:extLst>
              </a:tr>
              <a:tr h="167640">
                <a:tc>
                  <a:txBody>
                    <a:bodyPr/>
                    <a:lstStyle/>
                    <a:p>
                      <a:r>
                        <a:rPr lang="en-US" sz="1600" b="0" i="0" u="none" strike="noStrike" kern="1200" baseline="0" dirty="0">
                          <a:solidFill>
                            <a:srgbClr val="000000"/>
                          </a:solidFill>
                          <a:latin typeface="+mn-lt"/>
                          <a:ea typeface="+mn-ea"/>
                          <a:cs typeface="+mn-cs"/>
                        </a:rPr>
                        <a:t>Display the algorithm for load balancing</a:t>
                      </a:r>
                    </a:p>
                    <a:p>
                      <a:r>
                        <a:rPr lang="en-US" sz="1600" b="0" i="0" u="none" strike="noStrike" kern="1200" baseline="0" dirty="0">
                          <a:solidFill>
                            <a:srgbClr val="000000"/>
                          </a:solidFill>
                          <a:latin typeface="+mn-lt"/>
                          <a:ea typeface="+mn-ea"/>
                          <a:cs typeface="+mn-cs"/>
                        </a:rPr>
                        <a:t>network traffic based on the traffic type</a:t>
                      </a:r>
                      <a:endParaRPr lang="en-US" sz="1600" dirty="0">
                        <a:solidFill>
                          <a:srgbClr val="000000"/>
                        </a:solidFill>
                      </a:endParaRPr>
                    </a:p>
                  </a:txBody>
                  <a:tcPr/>
                </a:tc>
                <a:tc>
                  <a:txBody>
                    <a:bodyPr/>
                    <a:lstStyle/>
                    <a:p>
                      <a:r>
                        <a:rPr lang="en-US" sz="1600" b="1" i="0" u="none" strike="noStrike" kern="1200" baseline="0" dirty="0">
                          <a:solidFill>
                            <a:srgbClr val="000000"/>
                          </a:solidFill>
                          <a:latin typeface="+mn-lt"/>
                          <a:ea typeface="+mn-ea"/>
                          <a:cs typeface="+mn-cs"/>
                        </a:rPr>
                        <a:t>show etherchannel load-balance</a:t>
                      </a:r>
                      <a:endParaRPr lang="en-US" sz="1600" dirty="0">
                        <a:solidFill>
                          <a:srgbClr val="000000"/>
                        </a:solidFill>
                      </a:endParaRPr>
                    </a:p>
                  </a:txBody>
                  <a:tcPr/>
                </a:tc>
                <a:extLst>
                  <a:ext uri="{0D108BD9-81ED-4DB2-BD59-A6C34878D82A}">
                    <a16:rowId xmlns:a16="http://schemas.microsoft.com/office/drawing/2014/main" val="378948987"/>
                  </a:ext>
                </a:extLst>
              </a:tr>
            </a:tbl>
          </a:graphicData>
        </a:graphic>
      </p:graphicFrame>
    </p:spTree>
    <p:extLst>
      <p:ext uri="{BB962C8B-B14F-4D97-AF65-F5344CB8AC3E}">
        <p14:creationId xmlns:p14="http://schemas.microsoft.com/office/powerpoint/2010/main" val="3072916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994790165"/>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015046" cy="671804"/>
          </a:xfrm>
        </p:spPr>
        <p:txBody>
          <a:bodyPr/>
          <a:lstStyle/>
          <a:p>
            <a:r>
              <a:rPr lang="en-US" sz="1600" dirty="0"/>
              <a:t>VLAN Trunking Protocol</a:t>
            </a:r>
            <a:br>
              <a:rPr lang="en-US" sz="1600" dirty="0"/>
            </a:br>
            <a:r>
              <a:rPr lang="en-US" dirty="0"/>
              <a:t>VTP </a:t>
            </a:r>
            <a:r>
              <a:rPr lang="en-US" dirty="0" err="1"/>
              <a:t>Communicacion</a:t>
            </a:r>
            <a:endParaRPr lang="en-US" dirty="0"/>
          </a:p>
        </p:txBody>
      </p:sp>
      <p:sp>
        <p:nvSpPr>
          <p:cNvPr id="2" name="Content Placeholder 1"/>
          <p:cNvSpPr>
            <a:spLocks noGrp="1"/>
          </p:cNvSpPr>
          <p:nvPr>
            <p:ph idx="1"/>
          </p:nvPr>
        </p:nvSpPr>
        <p:spPr>
          <a:xfrm>
            <a:off x="74645" y="765228"/>
            <a:ext cx="8826287" cy="578262"/>
          </a:xfrm>
        </p:spPr>
        <p:txBody>
          <a:bodyPr/>
          <a:lstStyle/>
          <a:p>
            <a:pPr marL="0" indent="0">
              <a:buNone/>
            </a:pPr>
            <a:r>
              <a:rPr lang="es-ES" sz="1400" dirty="0"/>
              <a:t>VTP anuncia actualizaciones utilizando una dirección de </a:t>
            </a:r>
            <a:r>
              <a:rPr lang="es-ES" sz="1400" dirty="0" err="1"/>
              <a:t>multicast</a:t>
            </a:r>
            <a:r>
              <a:rPr lang="es-ES" sz="1400" dirty="0"/>
              <a:t> a través de los enlaces troncales para anunciar actualizaciones a todos los conmutadores en el dominio VTP. Los tres tipos principales de anuncios VTP:</a:t>
            </a:r>
          </a:p>
        </p:txBody>
      </p:sp>
      <p:graphicFrame>
        <p:nvGraphicFramePr>
          <p:cNvPr id="5" name="Table 4"/>
          <p:cNvGraphicFramePr>
            <a:graphicFrameLocks noGrp="1"/>
          </p:cNvGraphicFramePr>
          <p:nvPr>
            <p:extLst>
              <p:ext uri="{D42A27DB-BD31-4B8C-83A1-F6EECF244321}">
                <p14:modId xmlns:p14="http://schemas.microsoft.com/office/powerpoint/2010/main" val="371191151"/>
              </p:ext>
            </p:extLst>
          </p:nvPr>
        </p:nvGraphicFramePr>
        <p:xfrm>
          <a:off x="74645" y="1436914"/>
          <a:ext cx="8940401" cy="3230880"/>
        </p:xfrm>
        <a:graphic>
          <a:graphicData uri="http://schemas.openxmlformats.org/drawingml/2006/table">
            <a:tbl>
              <a:tblPr firstRow="1" bandRow="1">
                <a:tableStyleId>{5C22544A-7EE6-4342-B048-85BDC9FD1C3A}</a:tableStyleId>
              </a:tblPr>
              <a:tblGrid>
                <a:gridCol w="1592109">
                  <a:extLst>
                    <a:ext uri="{9D8B030D-6E8A-4147-A177-3AD203B41FA5}">
                      <a16:colId xmlns:a16="http://schemas.microsoft.com/office/drawing/2014/main" val="20000"/>
                    </a:ext>
                  </a:extLst>
                </a:gridCol>
                <a:gridCol w="7348292">
                  <a:extLst>
                    <a:ext uri="{9D8B030D-6E8A-4147-A177-3AD203B41FA5}">
                      <a16:colId xmlns:a16="http://schemas.microsoft.com/office/drawing/2014/main" val="20001"/>
                    </a:ext>
                  </a:extLst>
                </a:gridCol>
              </a:tblGrid>
              <a:tr h="153045">
                <a:tc>
                  <a:txBody>
                    <a:bodyPr/>
                    <a:lstStyle/>
                    <a:p>
                      <a:r>
                        <a:rPr lang="en-US" sz="1400" b="1" i="0" u="none" strike="noStrike" kern="1200" baseline="0" dirty="0">
                          <a:solidFill>
                            <a:schemeClr val="lt1"/>
                          </a:solidFill>
                          <a:latin typeface="+mn-lt"/>
                          <a:ea typeface="+mn-ea"/>
                          <a:cs typeface="+mn-cs"/>
                        </a:rPr>
                        <a:t>Communication Types</a:t>
                      </a:r>
                      <a:endParaRPr lang="en-US" b="1" dirty="0"/>
                    </a:p>
                  </a:txBody>
                  <a:tcPr/>
                </a:tc>
                <a:tc>
                  <a:txBody>
                    <a:bodyPr/>
                    <a:lstStyle/>
                    <a:p>
                      <a:r>
                        <a:rPr lang="en-US" dirty="0"/>
                        <a:t>Description</a:t>
                      </a:r>
                    </a:p>
                  </a:txBody>
                  <a:tcPr/>
                </a:tc>
                <a:extLst>
                  <a:ext uri="{0D108BD9-81ED-4DB2-BD59-A6C34878D82A}">
                    <a16:rowId xmlns:a16="http://schemas.microsoft.com/office/drawing/2014/main" val="10000"/>
                  </a:ext>
                </a:extLst>
              </a:tr>
              <a:tr h="343164">
                <a:tc>
                  <a:txBody>
                    <a:bodyPr/>
                    <a:lstStyle/>
                    <a:p>
                      <a:r>
                        <a:rPr lang="en-US" sz="1600" b="1" i="0" u="none" strike="noStrike" kern="1200" baseline="0" dirty="0">
                          <a:solidFill>
                            <a:srgbClr val="000000"/>
                          </a:solidFill>
                          <a:latin typeface="+mn-lt"/>
                          <a:ea typeface="+mn-ea"/>
                          <a:cs typeface="+mn-cs"/>
                        </a:rPr>
                        <a:t>Summary</a:t>
                      </a:r>
                      <a:endParaRPr lang="en-US" sz="1600" b="1" dirty="0">
                        <a:solidFill>
                          <a:srgbClr val="000000"/>
                        </a:solidFill>
                        <a:latin typeface="+mn-lt"/>
                      </a:endParaRPr>
                    </a:p>
                  </a:txBody>
                  <a:tcPr/>
                </a:tc>
                <a:tc>
                  <a:txBody>
                    <a:bodyPr/>
                    <a:lstStyle/>
                    <a:p>
                      <a:r>
                        <a:rPr lang="es-ES" sz="1600" b="0" i="0" u="none" strike="noStrike" kern="1200" baseline="0" dirty="0">
                          <a:solidFill>
                            <a:srgbClr val="000000"/>
                          </a:solidFill>
                          <a:latin typeface="+mn-lt"/>
                          <a:ea typeface="+mn-ea"/>
                          <a:cs typeface="+mn-cs"/>
                        </a:rPr>
                        <a:t>Este anuncio aparece cada 300 segundos o cuando se agrega, elimina o cambia una VLAN. Incluye la versión de VTP, el dominio, el número de revisión de configuración y la marca de tiempo.</a:t>
                      </a:r>
                      <a:endParaRPr lang="en-US" sz="1600" dirty="0">
                        <a:solidFill>
                          <a:srgbClr val="000000"/>
                        </a:solidFill>
                        <a:latin typeface="+mn-lt"/>
                      </a:endParaRPr>
                    </a:p>
                  </a:txBody>
                  <a:tcPr/>
                </a:tc>
                <a:extLst>
                  <a:ext uri="{0D108BD9-81ED-4DB2-BD59-A6C34878D82A}">
                    <a16:rowId xmlns:a16="http://schemas.microsoft.com/office/drawing/2014/main" val="10001"/>
                  </a:ext>
                </a:extLst>
              </a:tr>
              <a:tr h="343164">
                <a:tc>
                  <a:txBody>
                    <a:bodyPr/>
                    <a:lstStyle/>
                    <a:p>
                      <a:r>
                        <a:rPr lang="en-US" sz="1600" b="1" i="0" u="none" strike="noStrike" kern="1200" baseline="0" dirty="0">
                          <a:solidFill>
                            <a:srgbClr val="000000"/>
                          </a:solidFill>
                          <a:latin typeface="+mn-lt"/>
                          <a:ea typeface="+mn-ea"/>
                          <a:cs typeface="+mn-cs"/>
                        </a:rPr>
                        <a:t>Subset</a:t>
                      </a:r>
                      <a:endParaRPr lang="en-US" sz="1600" b="1" dirty="0">
                        <a:solidFill>
                          <a:srgbClr val="000000"/>
                        </a:solidFill>
                        <a:latin typeface="+mn-lt"/>
                      </a:endParaRPr>
                    </a:p>
                  </a:txBody>
                  <a:tcPr/>
                </a:tc>
                <a:tc>
                  <a:txBody>
                    <a:bodyPr/>
                    <a:lstStyle/>
                    <a:p>
                      <a:r>
                        <a:rPr lang="es-ES" sz="1600" b="0" i="0" u="none" strike="noStrike" kern="1200" baseline="0" dirty="0">
                          <a:solidFill>
                            <a:srgbClr val="000000"/>
                          </a:solidFill>
                          <a:latin typeface="+mn-lt"/>
                          <a:ea typeface="+mn-ea"/>
                          <a:cs typeface="+mn-cs"/>
                        </a:rPr>
                        <a:t>Este anuncio aparece después de que se produce un cambio en la configuración de VLAN. Contiene toda la información relevante para que los conmutadores realicen cambios en las VLAN en ellos.</a:t>
                      </a:r>
                      <a:endParaRPr lang="en-US" sz="1600" dirty="0">
                        <a:solidFill>
                          <a:srgbClr val="000000"/>
                        </a:solidFill>
                        <a:latin typeface="+mn-lt"/>
                      </a:endParaRPr>
                    </a:p>
                  </a:txBody>
                  <a:tcPr/>
                </a:tc>
                <a:extLst>
                  <a:ext uri="{0D108BD9-81ED-4DB2-BD59-A6C34878D82A}">
                    <a16:rowId xmlns:a16="http://schemas.microsoft.com/office/drawing/2014/main" val="10002"/>
                  </a:ext>
                </a:extLst>
              </a:tr>
              <a:tr h="535900">
                <a:tc>
                  <a:txBody>
                    <a:bodyPr/>
                    <a:lstStyle/>
                    <a:p>
                      <a:r>
                        <a:rPr lang="en-US" sz="1600" b="1" i="0" u="none" strike="noStrike" kern="1200" baseline="0" dirty="0">
                          <a:solidFill>
                            <a:srgbClr val="000000"/>
                          </a:solidFill>
                          <a:latin typeface="+mn-lt"/>
                          <a:ea typeface="+mn-ea"/>
                          <a:cs typeface="+mn-cs"/>
                        </a:rPr>
                        <a:t>Client Requests</a:t>
                      </a:r>
                      <a:endParaRPr lang="en-US" sz="1600" b="1" dirty="0">
                        <a:solidFill>
                          <a:srgbClr val="000000"/>
                        </a:solidFill>
                        <a:latin typeface="+mn-lt"/>
                      </a:endParaRPr>
                    </a:p>
                  </a:txBody>
                  <a:tcPr/>
                </a:tc>
                <a:tc>
                  <a:txBody>
                    <a:bodyPr/>
                    <a:lstStyle/>
                    <a:p>
                      <a:r>
                        <a:rPr lang="es-ES" sz="1600" b="0" i="0" u="none" strike="noStrike" kern="1200" baseline="0" dirty="0">
                          <a:solidFill>
                            <a:srgbClr val="000000"/>
                          </a:solidFill>
                          <a:latin typeface="+mn-lt"/>
                          <a:ea typeface="+mn-ea"/>
                          <a:cs typeface="+mn-cs"/>
                        </a:rPr>
                        <a:t>Este anuncio es una solicitud de un cliente para recibir el subconjunto de anuncios más detallado. Esto ocurre cuando un conmutador con un número de revisión inferior se une al dominio VTP y observa un anuncio resumido con una revisión superior a la que ha almacenado localmente.</a:t>
                      </a:r>
                      <a:endParaRPr lang="en-US" sz="1600" dirty="0">
                        <a:solidFill>
                          <a:srgbClr val="000000"/>
                        </a:solidFill>
                        <a:latin typeface="+mn-lt"/>
                      </a:endParaRP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331831303"/>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015046" cy="750277"/>
          </a:xfrm>
        </p:spPr>
        <p:txBody>
          <a:bodyPr/>
          <a:lstStyle/>
          <a:p>
            <a:r>
              <a:rPr lang="en-US" sz="1600" dirty="0"/>
              <a:t>VLAN Trunking Protocol </a:t>
            </a:r>
            <a:br>
              <a:rPr lang="en-US" sz="1600" dirty="0"/>
            </a:br>
            <a:r>
              <a:rPr lang="en-US" dirty="0"/>
              <a:t>VTP </a:t>
            </a:r>
            <a:r>
              <a:rPr lang="en-US" dirty="0" err="1"/>
              <a:t>Configuracion</a:t>
            </a:r>
            <a:endParaRPr lang="en-US" dirty="0"/>
          </a:p>
        </p:txBody>
      </p:sp>
      <p:sp>
        <p:nvSpPr>
          <p:cNvPr id="2" name="TextBox 1"/>
          <p:cNvSpPr txBox="1"/>
          <p:nvPr/>
        </p:nvSpPr>
        <p:spPr>
          <a:xfrm>
            <a:off x="146537" y="853467"/>
            <a:ext cx="8721970" cy="338554"/>
          </a:xfrm>
          <a:prstGeom prst="rect">
            <a:avLst/>
          </a:prstGeom>
          <a:noFill/>
        </p:spPr>
        <p:txBody>
          <a:bodyPr wrap="square" rtlCol="0">
            <a:spAutoFit/>
          </a:bodyPr>
          <a:lstStyle/>
          <a:p>
            <a:r>
              <a:rPr lang="es-ES" sz="1600" dirty="0">
                <a:solidFill>
                  <a:srgbClr val="000000"/>
                </a:solidFill>
              </a:rPr>
              <a:t>Los siguientes son los pasos para configurar VTP:</a:t>
            </a:r>
            <a:endParaRPr lang="en-US" sz="1600" dirty="0">
              <a:solidFill>
                <a:srgbClr val="00000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3774912294"/>
              </p:ext>
            </p:extLst>
          </p:nvPr>
        </p:nvGraphicFramePr>
        <p:xfrm>
          <a:off x="146538" y="1345666"/>
          <a:ext cx="8721969" cy="2873004"/>
        </p:xfrm>
        <a:graphic>
          <a:graphicData uri="http://schemas.openxmlformats.org/drawingml/2006/table">
            <a:tbl>
              <a:tblPr firstRow="1" bandRow="1">
                <a:tableStyleId>{5C22544A-7EE6-4342-B048-85BDC9FD1C3A}</a:tableStyleId>
              </a:tblPr>
              <a:tblGrid>
                <a:gridCol w="1299707">
                  <a:extLst>
                    <a:ext uri="{9D8B030D-6E8A-4147-A177-3AD203B41FA5}">
                      <a16:colId xmlns:a16="http://schemas.microsoft.com/office/drawing/2014/main" val="20000"/>
                    </a:ext>
                  </a:extLst>
                </a:gridCol>
                <a:gridCol w="7422262">
                  <a:extLst>
                    <a:ext uri="{9D8B030D-6E8A-4147-A177-3AD203B41FA5}">
                      <a16:colId xmlns:a16="http://schemas.microsoft.com/office/drawing/2014/main" val="20001"/>
                    </a:ext>
                  </a:extLst>
                </a:gridCol>
              </a:tblGrid>
              <a:tr h="153045">
                <a:tc>
                  <a:txBody>
                    <a:bodyPr/>
                    <a:lstStyle/>
                    <a:p>
                      <a:r>
                        <a:rPr lang="en-US" sz="1400" b="1" i="0" u="none" strike="noStrike" kern="1200" baseline="0" dirty="0">
                          <a:solidFill>
                            <a:schemeClr val="lt1"/>
                          </a:solidFill>
                          <a:latin typeface="+mn-lt"/>
                          <a:ea typeface="+mn-ea"/>
                          <a:cs typeface="+mn-cs"/>
                        </a:rPr>
                        <a:t>Terms</a:t>
                      </a:r>
                      <a:endParaRPr lang="en-US" b="1" dirty="0"/>
                    </a:p>
                  </a:txBody>
                  <a:tcPr/>
                </a:tc>
                <a:tc>
                  <a:txBody>
                    <a:bodyPr/>
                    <a:lstStyle/>
                    <a:p>
                      <a:r>
                        <a:rPr lang="en-US" dirty="0"/>
                        <a:t>Description</a:t>
                      </a:r>
                    </a:p>
                  </a:txBody>
                  <a:tcPr/>
                </a:tc>
                <a:extLst>
                  <a:ext uri="{0D108BD9-81ED-4DB2-BD59-A6C34878D82A}">
                    <a16:rowId xmlns:a16="http://schemas.microsoft.com/office/drawing/2014/main" val="10000"/>
                  </a:ext>
                </a:extLst>
              </a:tr>
              <a:tr h="343164">
                <a:tc>
                  <a:txBody>
                    <a:bodyPr/>
                    <a:lstStyle/>
                    <a:p>
                      <a:r>
                        <a:rPr lang="en-US" sz="1600" b="1" i="0" u="none" strike="noStrike" kern="1200" baseline="0" dirty="0">
                          <a:solidFill>
                            <a:srgbClr val="000000"/>
                          </a:solidFill>
                          <a:latin typeface="+mn-lt"/>
                          <a:ea typeface="+mn-ea"/>
                          <a:cs typeface="+mn-cs"/>
                        </a:rPr>
                        <a:t>Paso 1</a:t>
                      </a:r>
                      <a:endParaRPr lang="en-US" sz="1600" b="1" dirty="0">
                        <a:solidFill>
                          <a:srgbClr val="000000"/>
                        </a:solidFill>
                        <a:latin typeface="+mn-lt"/>
                      </a:endParaRPr>
                    </a:p>
                  </a:txBody>
                  <a:tcPr/>
                </a:tc>
                <a:tc>
                  <a:txBody>
                    <a:bodyPr/>
                    <a:lstStyle/>
                    <a:p>
                      <a:pPr marL="0" indent="0">
                        <a:buFont typeface="Arial" panose="020B0604020202020204" pitchFamily="34" charset="0"/>
                        <a:buNone/>
                      </a:pPr>
                      <a:r>
                        <a:rPr lang="es-ES" sz="1600" b="0" i="0" u="none" strike="noStrike" kern="1200" baseline="0" dirty="0">
                          <a:solidFill>
                            <a:srgbClr val="000000"/>
                          </a:solidFill>
                          <a:latin typeface="+mn-lt"/>
                          <a:ea typeface="+mn-ea"/>
                          <a:cs typeface="+mn-cs"/>
                        </a:rPr>
                        <a:t>Definir la versión de VTP con el comando </a:t>
                      </a:r>
                      <a:r>
                        <a:rPr lang="en-US" sz="1600" b="1" i="0" u="none" strike="noStrike" kern="1200" baseline="0" dirty="0" err="1">
                          <a:solidFill>
                            <a:srgbClr val="000000"/>
                          </a:solidFill>
                          <a:latin typeface="+mn-lt"/>
                          <a:ea typeface="+mn-ea"/>
                          <a:cs typeface="+mn-cs"/>
                        </a:rPr>
                        <a:t>vtp</a:t>
                      </a:r>
                      <a:r>
                        <a:rPr lang="en-US" sz="1600" b="1" i="0" u="none" strike="noStrike" kern="1200" baseline="0" dirty="0">
                          <a:solidFill>
                            <a:srgbClr val="000000"/>
                          </a:solidFill>
                          <a:latin typeface="+mn-lt"/>
                          <a:ea typeface="+mn-ea"/>
                          <a:cs typeface="+mn-cs"/>
                        </a:rPr>
                        <a:t> version </a:t>
                      </a:r>
                      <a:r>
                        <a:rPr lang="en-US" sz="1600" b="0" i="0" u="none" strike="noStrike" kern="1200" baseline="0" dirty="0">
                          <a:solidFill>
                            <a:srgbClr val="000000"/>
                          </a:solidFill>
                          <a:latin typeface="+mn-lt"/>
                          <a:ea typeface="+mn-ea"/>
                          <a:cs typeface="+mn-cs"/>
                        </a:rPr>
                        <a:t>{</a:t>
                      </a:r>
                      <a:r>
                        <a:rPr lang="en-US" sz="1600" b="1" i="0" u="none" strike="noStrike" kern="1200" baseline="0" dirty="0">
                          <a:solidFill>
                            <a:srgbClr val="000000"/>
                          </a:solidFill>
                          <a:latin typeface="+mn-lt"/>
                          <a:ea typeface="+mn-ea"/>
                          <a:cs typeface="+mn-cs"/>
                        </a:rPr>
                        <a:t>1 </a:t>
                      </a:r>
                      <a:r>
                        <a:rPr lang="en-US" sz="1600" b="0" i="0" u="none" strike="noStrike" kern="1200" baseline="0" dirty="0">
                          <a:solidFill>
                            <a:srgbClr val="000000"/>
                          </a:solidFill>
                          <a:latin typeface="+mn-lt"/>
                          <a:ea typeface="+mn-ea"/>
                          <a:cs typeface="+mn-cs"/>
                        </a:rPr>
                        <a:t>| </a:t>
                      </a:r>
                      <a:r>
                        <a:rPr lang="en-US" sz="1600" b="1" i="0" u="none" strike="noStrike" kern="1200" baseline="0" dirty="0">
                          <a:solidFill>
                            <a:srgbClr val="000000"/>
                          </a:solidFill>
                          <a:latin typeface="+mn-lt"/>
                          <a:ea typeface="+mn-ea"/>
                          <a:cs typeface="+mn-cs"/>
                        </a:rPr>
                        <a:t>2 </a:t>
                      </a:r>
                      <a:r>
                        <a:rPr lang="en-US" sz="1600" b="0" i="0" u="none" strike="noStrike" kern="1200" baseline="0" dirty="0">
                          <a:solidFill>
                            <a:srgbClr val="000000"/>
                          </a:solidFill>
                          <a:latin typeface="+mn-lt"/>
                          <a:ea typeface="+mn-ea"/>
                          <a:cs typeface="+mn-cs"/>
                        </a:rPr>
                        <a:t>| </a:t>
                      </a:r>
                      <a:r>
                        <a:rPr lang="en-US" sz="1600" b="1" i="0" u="none" strike="noStrike" kern="1200" baseline="0" dirty="0">
                          <a:solidFill>
                            <a:srgbClr val="000000"/>
                          </a:solidFill>
                          <a:latin typeface="+mn-lt"/>
                          <a:ea typeface="+mn-ea"/>
                          <a:cs typeface="+mn-cs"/>
                        </a:rPr>
                        <a:t>3</a:t>
                      </a:r>
                      <a:r>
                        <a:rPr lang="en-US" sz="1600" b="0" i="0" u="none" strike="noStrike" kern="1200" baseline="0" dirty="0">
                          <a:solidFill>
                            <a:srgbClr val="000000"/>
                          </a:solidFill>
                          <a:latin typeface="+mn-lt"/>
                          <a:ea typeface="+mn-ea"/>
                          <a:cs typeface="+mn-cs"/>
                        </a:rPr>
                        <a:t>}.</a:t>
                      </a:r>
                      <a:endParaRPr lang="en-US" sz="1600" dirty="0">
                        <a:solidFill>
                          <a:srgbClr val="000000"/>
                        </a:solidFill>
                        <a:latin typeface="+mn-lt"/>
                      </a:endParaRPr>
                    </a:p>
                  </a:txBody>
                  <a:tcPr/>
                </a:tc>
                <a:extLst>
                  <a:ext uri="{0D108BD9-81ED-4DB2-BD59-A6C34878D82A}">
                    <a16:rowId xmlns:a16="http://schemas.microsoft.com/office/drawing/2014/main" val="10001"/>
                  </a:ext>
                </a:extLst>
              </a:tr>
              <a:tr h="343164">
                <a:tc>
                  <a:txBody>
                    <a:bodyPr/>
                    <a:lstStyle/>
                    <a:p>
                      <a:r>
                        <a:rPr lang="en-US" sz="1600" b="1" i="0" u="none" strike="noStrike" kern="1200" baseline="0" dirty="0">
                          <a:solidFill>
                            <a:srgbClr val="000000"/>
                          </a:solidFill>
                          <a:latin typeface="+mn-lt"/>
                          <a:ea typeface="+mn-ea"/>
                          <a:cs typeface="+mn-cs"/>
                        </a:rPr>
                        <a:t>Paso 2</a:t>
                      </a:r>
                      <a:endParaRPr lang="en-US" sz="1600" b="1" dirty="0">
                        <a:solidFill>
                          <a:srgbClr val="000000"/>
                        </a:solidFill>
                        <a:latin typeface="+mn-lt"/>
                      </a:endParaRPr>
                    </a:p>
                  </a:txBody>
                  <a:tcPr/>
                </a:tc>
                <a:tc>
                  <a:txBody>
                    <a:bodyPr/>
                    <a:lstStyle/>
                    <a:p>
                      <a:r>
                        <a:rPr lang="es-ES" sz="1600" b="0" i="0" u="none" strike="noStrike" kern="1200" baseline="0" dirty="0">
                          <a:solidFill>
                            <a:srgbClr val="000000"/>
                          </a:solidFill>
                          <a:latin typeface="+mn-lt"/>
                          <a:ea typeface="+mn-ea"/>
                          <a:cs typeface="+mn-cs"/>
                        </a:rPr>
                        <a:t>Definir el dominio VTP con el comando</a:t>
                      </a:r>
                      <a:r>
                        <a:rPr lang="en-US" sz="1600" b="1" i="0" u="none" strike="noStrike" kern="1200" baseline="0" dirty="0" err="1">
                          <a:solidFill>
                            <a:srgbClr val="000000"/>
                          </a:solidFill>
                          <a:latin typeface="+mn-lt"/>
                          <a:ea typeface="+mn-ea"/>
                          <a:cs typeface="+mn-cs"/>
                        </a:rPr>
                        <a:t>vtp</a:t>
                      </a:r>
                      <a:r>
                        <a:rPr lang="en-US" sz="1600" b="1" i="0" u="none" strike="noStrike" kern="1200" baseline="0" dirty="0">
                          <a:solidFill>
                            <a:srgbClr val="000000"/>
                          </a:solidFill>
                          <a:latin typeface="+mn-lt"/>
                          <a:ea typeface="+mn-ea"/>
                          <a:cs typeface="+mn-cs"/>
                        </a:rPr>
                        <a:t> domain </a:t>
                      </a:r>
                      <a:r>
                        <a:rPr lang="en-US" sz="1600" b="0" i="1" u="none" strike="noStrike" kern="1200" baseline="0" dirty="0">
                          <a:solidFill>
                            <a:srgbClr val="000000"/>
                          </a:solidFill>
                          <a:latin typeface="+mn-lt"/>
                          <a:ea typeface="+mn-ea"/>
                          <a:cs typeface="+mn-cs"/>
                        </a:rPr>
                        <a:t>domain-name</a:t>
                      </a:r>
                      <a:r>
                        <a:rPr lang="en-US" sz="1600" b="0" i="0" u="none" strike="noStrike" kern="1200" baseline="0" dirty="0">
                          <a:solidFill>
                            <a:srgbClr val="000000"/>
                          </a:solidFill>
                          <a:latin typeface="+mn-lt"/>
                          <a:ea typeface="+mn-ea"/>
                          <a:cs typeface="+mn-cs"/>
                        </a:rPr>
                        <a:t>. </a:t>
                      </a:r>
                    </a:p>
                    <a:p>
                      <a:r>
                        <a:rPr lang="es-ES" sz="1600" b="0" i="0" u="none" strike="noStrike" kern="1200" baseline="0" dirty="0">
                          <a:solidFill>
                            <a:srgbClr val="000000"/>
                          </a:solidFill>
                          <a:latin typeface="+mn-lt"/>
                          <a:ea typeface="+mn-ea"/>
                          <a:cs typeface="+mn-cs"/>
                        </a:rPr>
                        <a:t>Cambiar el dominio VTP restablece la versión del </a:t>
                      </a:r>
                      <a:r>
                        <a:rPr lang="es-ES" sz="1600" b="0" i="0" u="sng" strike="noStrike" kern="1200" baseline="0" dirty="0">
                          <a:solidFill>
                            <a:srgbClr val="000000"/>
                          </a:solidFill>
                          <a:latin typeface="+mn-lt"/>
                          <a:ea typeface="+mn-ea"/>
                          <a:cs typeface="+mn-cs"/>
                        </a:rPr>
                        <a:t>conmutador local a 0.</a:t>
                      </a:r>
                      <a:endParaRPr lang="en-US" sz="1600" u="sng" dirty="0">
                        <a:solidFill>
                          <a:srgbClr val="000000"/>
                        </a:solidFill>
                        <a:latin typeface="+mn-lt"/>
                      </a:endParaRPr>
                    </a:p>
                  </a:txBody>
                  <a:tcPr/>
                </a:tc>
                <a:extLst>
                  <a:ext uri="{0D108BD9-81ED-4DB2-BD59-A6C34878D82A}">
                    <a16:rowId xmlns:a16="http://schemas.microsoft.com/office/drawing/2014/main" val="10002"/>
                  </a:ext>
                </a:extLst>
              </a:tr>
              <a:tr h="535900">
                <a:tc>
                  <a:txBody>
                    <a:bodyPr/>
                    <a:lstStyle/>
                    <a:p>
                      <a:pPr marL="0" indent="0">
                        <a:buFont typeface="Arial" panose="020B0604020202020204" pitchFamily="34" charset="0"/>
                        <a:buNone/>
                      </a:pPr>
                      <a:r>
                        <a:rPr lang="en-US" sz="1600" b="1" baseline="0" dirty="0">
                          <a:solidFill>
                            <a:srgbClr val="000000"/>
                          </a:solidFill>
                          <a:latin typeface="+mn-lt"/>
                        </a:rPr>
                        <a:t>Paso 3</a:t>
                      </a:r>
                      <a:endParaRPr lang="en-US" sz="1600" b="1" dirty="0">
                        <a:solidFill>
                          <a:srgbClr val="000000"/>
                        </a:solidFill>
                        <a:latin typeface="+mn-lt"/>
                      </a:endParaRPr>
                    </a:p>
                  </a:txBody>
                  <a:tcPr/>
                </a:tc>
                <a:tc>
                  <a:txBody>
                    <a:bodyPr/>
                    <a:lstStyle/>
                    <a:p>
                      <a:r>
                        <a:rPr lang="es-ES" sz="1600" b="0" i="0" u="none" strike="noStrike" kern="1200" baseline="0" dirty="0">
                          <a:solidFill>
                            <a:srgbClr val="000000"/>
                          </a:solidFill>
                          <a:latin typeface="+mn-lt"/>
                          <a:ea typeface="+mn-ea"/>
                          <a:cs typeface="+mn-cs"/>
                        </a:rPr>
                        <a:t>Defina la función del conmutador VTP con el comando</a:t>
                      </a:r>
                    </a:p>
                    <a:p>
                      <a:r>
                        <a:rPr lang="en-US" sz="1600" b="1" i="0" u="none" strike="noStrike" kern="1200" baseline="0" dirty="0" err="1">
                          <a:solidFill>
                            <a:srgbClr val="000000"/>
                          </a:solidFill>
                          <a:latin typeface="+mn-lt"/>
                          <a:ea typeface="+mn-ea"/>
                          <a:cs typeface="+mn-cs"/>
                        </a:rPr>
                        <a:t>vtp</a:t>
                      </a:r>
                      <a:r>
                        <a:rPr lang="en-US" sz="1600" b="1" i="0" u="none" strike="noStrike" kern="1200" baseline="0" dirty="0">
                          <a:solidFill>
                            <a:srgbClr val="000000"/>
                          </a:solidFill>
                          <a:latin typeface="+mn-lt"/>
                          <a:ea typeface="+mn-ea"/>
                          <a:cs typeface="+mn-cs"/>
                        </a:rPr>
                        <a:t> mode </a:t>
                      </a:r>
                      <a:r>
                        <a:rPr lang="en-US" sz="1600" b="0" i="0" u="none" strike="noStrike" kern="1200" baseline="0" dirty="0">
                          <a:solidFill>
                            <a:srgbClr val="000000"/>
                          </a:solidFill>
                          <a:latin typeface="+mn-lt"/>
                          <a:ea typeface="+mn-ea"/>
                          <a:cs typeface="+mn-cs"/>
                        </a:rPr>
                        <a:t>{ </a:t>
                      </a:r>
                      <a:r>
                        <a:rPr lang="en-US" sz="1600" b="1" i="0" u="none" strike="noStrike" kern="1200" baseline="0" dirty="0">
                          <a:solidFill>
                            <a:srgbClr val="000000"/>
                          </a:solidFill>
                          <a:latin typeface="+mn-lt"/>
                          <a:ea typeface="+mn-ea"/>
                          <a:cs typeface="+mn-cs"/>
                        </a:rPr>
                        <a:t>server </a:t>
                      </a:r>
                      <a:r>
                        <a:rPr lang="en-US" sz="1600" b="0" i="0" u="none" strike="noStrike" kern="1200" baseline="0" dirty="0">
                          <a:solidFill>
                            <a:srgbClr val="000000"/>
                          </a:solidFill>
                          <a:latin typeface="+mn-lt"/>
                          <a:ea typeface="+mn-ea"/>
                          <a:cs typeface="+mn-cs"/>
                        </a:rPr>
                        <a:t>| </a:t>
                      </a:r>
                      <a:r>
                        <a:rPr lang="en-US" sz="1600" b="1" i="0" u="none" strike="noStrike" kern="1200" baseline="0" dirty="0">
                          <a:solidFill>
                            <a:srgbClr val="000000"/>
                          </a:solidFill>
                          <a:latin typeface="+mn-lt"/>
                          <a:ea typeface="+mn-ea"/>
                          <a:cs typeface="+mn-cs"/>
                        </a:rPr>
                        <a:t>client </a:t>
                      </a:r>
                      <a:r>
                        <a:rPr lang="en-US" sz="1600" b="0" i="0" u="none" strike="noStrike" kern="1200" baseline="0" dirty="0">
                          <a:solidFill>
                            <a:srgbClr val="000000"/>
                          </a:solidFill>
                          <a:latin typeface="+mn-lt"/>
                          <a:ea typeface="+mn-ea"/>
                          <a:cs typeface="+mn-cs"/>
                        </a:rPr>
                        <a:t>| </a:t>
                      </a:r>
                      <a:r>
                        <a:rPr lang="en-US" sz="1600" b="1" i="0" u="none" strike="noStrike" kern="1200" baseline="0" dirty="0">
                          <a:solidFill>
                            <a:srgbClr val="000000"/>
                          </a:solidFill>
                          <a:latin typeface="+mn-lt"/>
                          <a:ea typeface="+mn-ea"/>
                          <a:cs typeface="+mn-cs"/>
                        </a:rPr>
                        <a:t>transparent </a:t>
                      </a:r>
                      <a:r>
                        <a:rPr lang="en-US" sz="1600" b="0" i="0" u="none" strike="noStrike" kern="1200" baseline="0" dirty="0">
                          <a:solidFill>
                            <a:srgbClr val="000000"/>
                          </a:solidFill>
                          <a:latin typeface="+mn-lt"/>
                          <a:ea typeface="+mn-ea"/>
                          <a:cs typeface="+mn-cs"/>
                        </a:rPr>
                        <a:t>| </a:t>
                      </a:r>
                      <a:r>
                        <a:rPr lang="en-US" sz="1600" b="1" i="0" u="none" strike="noStrike" kern="1200" baseline="0" dirty="0">
                          <a:solidFill>
                            <a:srgbClr val="000000"/>
                          </a:solidFill>
                          <a:latin typeface="+mn-lt"/>
                          <a:ea typeface="+mn-ea"/>
                          <a:cs typeface="+mn-cs"/>
                        </a:rPr>
                        <a:t>none </a:t>
                      </a:r>
                      <a:r>
                        <a:rPr lang="en-US" sz="1600" b="0" i="0" u="none" strike="noStrike" kern="1200" baseline="0" dirty="0">
                          <a:solidFill>
                            <a:srgbClr val="000000"/>
                          </a:solidFill>
                          <a:latin typeface="+mn-lt"/>
                          <a:ea typeface="+mn-ea"/>
                          <a:cs typeface="+mn-cs"/>
                        </a:rPr>
                        <a:t>}</a:t>
                      </a:r>
                      <a:endParaRPr lang="en-US" sz="1600" dirty="0">
                        <a:solidFill>
                          <a:srgbClr val="000000"/>
                        </a:solidFill>
                        <a:latin typeface="+mn-lt"/>
                      </a:endParaRPr>
                    </a:p>
                  </a:txBody>
                  <a:tcPr/>
                </a:tc>
                <a:extLst>
                  <a:ext uri="{0D108BD9-81ED-4DB2-BD59-A6C34878D82A}">
                    <a16:rowId xmlns:a16="http://schemas.microsoft.com/office/drawing/2014/main" val="10003"/>
                  </a:ext>
                </a:extLst>
              </a:tr>
              <a:tr h="535900">
                <a:tc>
                  <a:txBody>
                    <a:bodyPr/>
                    <a:lstStyle/>
                    <a:p>
                      <a:pPr marL="0" indent="0">
                        <a:buFont typeface="Arial" panose="020B0604020202020204" pitchFamily="34" charset="0"/>
                        <a:buNone/>
                      </a:pPr>
                      <a:r>
                        <a:rPr lang="en-US" sz="1600" b="1" baseline="0" dirty="0">
                          <a:solidFill>
                            <a:srgbClr val="000000"/>
                          </a:solidFill>
                          <a:latin typeface="+mn-lt"/>
                        </a:rPr>
                        <a:t>Paso 4</a:t>
                      </a:r>
                      <a:endParaRPr lang="en-US" sz="1600" b="1" dirty="0">
                        <a:solidFill>
                          <a:srgbClr val="000000"/>
                        </a:solidFill>
                        <a:latin typeface="+mn-lt"/>
                      </a:endParaRPr>
                    </a:p>
                  </a:txBody>
                  <a:tcPr/>
                </a:tc>
                <a:tc>
                  <a:txBody>
                    <a:bodyPr/>
                    <a:lstStyle/>
                    <a:p>
                      <a:r>
                        <a:rPr lang="en-US" sz="1600" b="0" i="0" u="none" strike="noStrike" kern="1200" baseline="0" dirty="0">
                          <a:solidFill>
                            <a:srgbClr val="000000"/>
                          </a:solidFill>
                          <a:latin typeface="+mn-lt"/>
                          <a:ea typeface="+mn-ea"/>
                          <a:cs typeface="+mn-cs"/>
                        </a:rPr>
                        <a:t>(Optional) </a:t>
                      </a:r>
                      <a:r>
                        <a:rPr lang="es-ES" sz="1600" b="0" i="0" u="none" strike="noStrike" kern="1200" baseline="0" dirty="0">
                          <a:solidFill>
                            <a:srgbClr val="000000"/>
                          </a:solidFill>
                          <a:latin typeface="+mn-lt"/>
                          <a:ea typeface="+mn-ea"/>
                          <a:cs typeface="+mn-cs"/>
                        </a:rPr>
                        <a:t>Asegure el dominio VTP con el comando</a:t>
                      </a:r>
                    </a:p>
                    <a:p>
                      <a:r>
                        <a:rPr lang="en-US" sz="1600" b="1" i="0" u="none" strike="noStrike" kern="1200" baseline="0" dirty="0" err="1">
                          <a:solidFill>
                            <a:srgbClr val="000000"/>
                          </a:solidFill>
                          <a:latin typeface="+mn-lt"/>
                          <a:ea typeface="+mn-ea"/>
                          <a:cs typeface="+mn-cs"/>
                        </a:rPr>
                        <a:t>vtp</a:t>
                      </a:r>
                      <a:r>
                        <a:rPr lang="en-US" sz="1600" b="1" i="0" u="none" strike="noStrike" kern="1200" baseline="0" dirty="0">
                          <a:solidFill>
                            <a:srgbClr val="000000"/>
                          </a:solidFill>
                          <a:latin typeface="+mn-lt"/>
                          <a:ea typeface="+mn-ea"/>
                          <a:cs typeface="+mn-cs"/>
                        </a:rPr>
                        <a:t> password </a:t>
                      </a:r>
                      <a:r>
                        <a:rPr lang="en-US" sz="1600" b="0" i="1" u="none" strike="noStrike" kern="1200" baseline="0" dirty="0">
                          <a:solidFill>
                            <a:srgbClr val="000000"/>
                          </a:solidFill>
                          <a:latin typeface="+mn-lt"/>
                          <a:ea typeface="+mn-ea"/>
                          <a:cs typeface="+mn-cs"/>
                        </a:rPr>
                        <a:t>password</a:t>
                      </a:r>
                      <a:r>
                        <a:rPr lang="en-US" sz="1600" b="0" i="0" u="none" strike="noStrike" kern="1200" baseline="0" dirty="0">
                          <a:solidFill>
                            <a:srgbClr val="000000"/>
                          </a:solidFill>
                          <a:latin typeface="+mn-lt"/>
                          <a:ea typeface="+mn-ea"/>
                          <a:cs typeface="+mn-cs"/>
                        </a:rPr>
                        <a:t> </a:t>
                      </a:r>
                    </a:p>
                    <a:p>
                      <a:r>
                        <a:rPr lang="en-US" sz="1600" b="0" i="0" u="none" strike="noStrike" kern="1200" baseline="0" dirty="0">
                          <a:solidFill>
                            <a:srgbClr val="000000"/>
                          </a:solidFill>
                          <a:latin typeface="+mn-lt"/>
                          <a:ea typeface="+mn-ea"/>
                          <a:cs typeface="+mn-cs"/>
                        </a:rPr>
                        <a:t>(</a:t>
                      </a:r>
                      <a:r>
                        <a:rPr lang="es-ES" sz="1600" b="0" i="0" u="none" strike="noStrike" kern="1200" baseline="0" dirty="0">
                          <a:solidFill>
                            <a:srgbClr val="000000"/>
                          </a:solidFill>
                          <a:latin typeface="+mn-lt"/>
                          <a:ea typeface="+mn-ea"/>
                          <a:cs typeface="+mn-cs"/>
                        </a:rPr>
                        <a:t>Este paso es opcional pero se recomienda porque ayuda a evitar que conmutadores no autorizados se unan al dominio VTP).</a:t>
                      </a:r>
                      <a:endParaRPr lang="en-US" sz="1600" dirty="0">
                        <a:solidFill>
                          <a:srgbClr val="000000"/>
                        </a:solidFill>
                        <a:latin typeface="+mn-lt"/>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1940772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4166887" cy="750277"/>
          </a:xfrm>
        </p:spPr>
        <p:txBody>
          <a:bodyPr/>
          <a:lstStyle/>
          <a:p>
            <a:r>
              <a:rPr lang="en-US" sz="1600" dirty="0"/>
              <a:t>VLAN Trunking Protocol </a:t>
            </a:r>
            <a:br>
              <a:rPr lang="en-US" sz="1600" dirty="0"/>
            </a:br>
            <a:r>
              <a:rPr lang="en-US" dirty="0"/>
              <a:t>VTP </a:t>
            </a:r>
            <a:r>
              <a:rPr lang="en-US" dirty="0" err="1"/>
              <a:t>Ejemplo</a:t>
            </a:r>
            <a:r>
              <a:rPr lang="en-US" dirty="0"/>
              <a:t> </a:t>
            </a:r>
            <a:r>
              <a:rPr lang="en-US" dirty="0" err="1"/>
              <a:t>Configuracion</a:t>
            </a:r>
            <a:r>
              <a:rPr lang="en-US" dirty="0"/>
              <a:t> </a:t>
            </a:r>
          </a:p>
        </p:txBody>
      </p:sp>
      <p:sp>
        <p:nvSpPr>
          <p:cNvPr id="2" name="TextBox 1"/>
          <p:cNvSpPr txBox="1"/>
          <p:nvPr/>
        </p:nvSpPr>
        <p:spPr>
          <a:xfrm>
            <a:off x="146537" y="1051219"/>
            <a:ext cx="4452886" cy="1815882"/>
          </a:xfrm>
          <a:prstGeom prst="rect">
            <a:avLst/>
          </a:prstGeom>
          <a:noFill/>
        </p:spPr>
        <p:txBody>
          <a:bodyPr wrap="square" rtlCol="0">
            <a:spAutoFit/>
          </a:bodyPr>
          <a:lstStyle/>
          <a:p>
            <a:r>
              <a:rPr lang="es-ES" sz="1600" dirty="0">
                <a:solidFill>
                  <a:srgbClr val="000000"/>
                </a:solidFill>
              </a:rPr>
              <a:t>El ejemplo 5-1 demuestra la configuración del VTP en SW1, SW2, SW3 y SW6.</a:t>
            </a:r>
          </a:p>
          <a:p>
            <a:endParaRPr lang="es-ES" sz="1600" dirty="0">
              <a:solidFill>
                <a:srgbClr val="000000"/>
              </a:solidFill>
            </a:endParaRPr>
          </a:p>
          <a:p>
            <a:r>
              <a:rPr lang="es-ES" sz="1600" dirty="0">
                <a:solidFill>
                  <a:srgbClr val="000000"/>
                </a:solidFill>
              </a:rPr>
              <a:t>La figura muestra configuraciones de ejemplo para tres de las funciones de VTP: SW1 como cliente, SW3 como transparente y los otros conmutadores como clientes VTP.</a:t>
            </a:r>
            <a:endParaRPr lang="en-US" sz="1600" dirty="0">
              <a:solidFill>
                <a:srgbClr val="000000"/>
              </a:solidFill>
            </a:endParaRPr>
          </a:p>
        </p:txBody>
      </p:sp>
      <p:pic>
        <p:nvPicPr>
          <p:cNvPr id="4" name="Picture 3"/>
          <p:cNvPicPr>
            <a:picLocks noChangeAspect="1"/>
          </p:cNvPicPr>
          <p:nvPr/>
        </p:nvPicPr>
        <p:blipFill>
          <a:blip r:embed="rId2"/>
          <a:stretch>
            <a:fillRect/>
          </a:stretch>
        </p:blipFill>
        <p:spPr>
          <a:xfrm>
            <a:off x="4599423" y="197109"/>
            <a:ext cx="4425803" cy="4749282"/>
          </a:xfrm>
          <a:prstGeom prst="rect">
            <a:avLst/>
          </a:prstGeom>
        </p:spPr>
      </p:pic>
    </p:spTree>
    <p:extLst>
      <p:ext uri="{BB962C8B-B14F-4D97-AF65-F5344CB8AC3E}">
        <p14:creationId xmlns:p14="http://schemas.microsoft.com/office/powerpoint/2010/main" val="302504821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4599423" cy="750277"/>
          </a:xfrm>
        </p:spPr>
        <p:txBody>
          <a:bodyPr/>
          <a:lstStyle/>
          <a:p>
            <a:r>
              <a:rPr lang="en-US" sz="1600" dirty="0"/>
              <a:t>VLAN Trunking Protocol </a:t>
            </a:r>
            <a:br>
              <a:rPr lang="en-US" sz="1600" dirty="0"/>
            </a:br>
            <a:r>
              <a:rPr lang="en-US" dirty="0"/>
              <a:t>VTP </a:t>
            </a:r>
            <a:r>
              <a:rPr lang="en-US" dirty="0" err="1"/>
              <a:t>Verificacion</a:t>
            </a:r>
            <a:endParaRPr lang="en-US" dirty="0"/>
          </a:p>
        </p:txBody>
      </p:sp>
      <p:sp>
        <p:nvSpPr>
          <p:cNvPr id="2" name="TextBox 1"/>
          <p:cNvSpPr txBox="1"/>
          <p:nvPr/>
        </p:nvSpPr>
        <p:spPr>
          <a:xfrm>
            <a:off x="139960" y="935472"/>
            <a:ext cx="4432040" cy="2554545"/>
          </a:xfrm>
          <a:prstGeom prst="rect">
            <a:avLst/>
          </a:prstGeom>
          <a:noFill/>
        </p:spPr>
        <p:txBody>
          <a:bodyPr wrap="square" rtlCol="0">
            <a:spAutoFit/>
          </a:bodyPr>
          <a:lstStyle/>
          <a:p>
            <a:r>
              <a:rPr lang="es-ES" sz="1600" dirty="0">
                <a:solidFill>
                  <a:srgbClr val="000000"/>
                </a:solidFill>
              </a:rPr>
              <a:t>El estado de VTP se verifica con el comando </a:t>
            </a:r>
            <a:r>
              <a:rPr lang="en-US" sz="1600" b="1" dirty="0">
                <a:solidFill>
                  <a:srgbClr val="000000"/>
                </a:solidFill>
              </a:rPr>
              <a:t>show </a:t>
            </a:r>
            <a:r>
              <a:rPr lang="en-US" sz="1600" b="1" dirty="0" err="1">
                <a:solidFill>
                  <a:srgbClr val="000000"/>
                </a:solidFill>
              </a:rPr>
              <a:t>vtp</a:t>
            </a:r>
            <a:r>
              <a:rPr lang="en-US" sz="1600" b="1" dirty="0">
                <a:solidFill>
                  <a:srgbClr val="000000"/>
                </a:solidFill>
              </a:rPr>
              <a:t> status </a:t>
            </a:r>
            <a:r>
              <a:rPr lang="es-ES" sz="1600" dirty="0">
                <a:solidFill>
                  <a:srgbClr val="000000"/>
                </a:solidFill>
              </a:rPr>
              <a:t>como se muestra en el ejemplo.</a:t>
            </a:r>
          </a:p>
          <a:p>
            <a:endParaRPr lang="es-ES" sz="1600" dirty="0">
              <a:solidFill>
                <a:srgbClr val="000000"/>
              </a:solidFill>
            </a:endParaRPr>
          </a:p>
          <a:p>
            <a:r>
              <a:rPr lang="es-ES" sz="1600" dirty="0">
                <a:solidFill>
                  <a:srgbClr val="000000"/>
                </a:solidFill>
              </a:rPr>
              <a:t>La información más importante que se muestra es la versión de VTP, el nombre de dominio de VTP, el modo de VTP, la cantidad de VLAN (estándar y extendida) y la </a:t>
            </a:r>
            <a:r>
              <a:rPr lang="en-US" sz="1600" dirty="0">
                <a:solidFill>
                  <a:srgbClr val="000000"/>
                </a:solidFill>
              </a:rPr>
              <a:t>Configuration Revision</a:t>
            </a:r>
          </a:p>
          <a:p>
            <a:endParaRPr lang="en-US" sz="1600" dirty="0">
              <a:solidFill>
                <a:srgbClr val="000000"/>
              </a:solidFill>
            </a:endParaRPr>
          </a:p>
        </p:txBody>
      </p:sp>
      <p:pic>
        <p:nvPicPr>
          <p:cNvPr id="5" name="Picture 1"/>
          <p:cNvPicPr>
            <a:picLocks noChangeAspect="1"/>
          </p:cNvPicPr>
          <p:nvPr/>
        </p:nvPicPr>
        <p:blipFill>
          <a:blip r:embed="rId2"/>
          <a:stretch>
            <a:fillRect/>
          </a:stretch>
        </p:blipFill>
        <p:spPr>
          <a:xfrm>
            <a:off x="4984319" y="285021"/>
            <a:ext cx="3912628" cy="4573457"/>
          </a:xfrm>
          <a:prstGeom prst="rect">
            <a:avLst/>
          </a:prstGeom>
        </p:spPr>
      </p:pic>
    </p:spTree>
    <p:extLst>
      <p:ext uri="{BB962C8B-B14F-4D97-AF65-F5344CB8AC3E}">
        <p14:creationId xmlns:p14="http://schemas.microsoft.com/office/powerpoint/2010/main" val="3859345441"/>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5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13976</TotalTime>
  <Words>4617</Words>
  <Application>Microsoft Office PowerPoint</Application>
  <PresentationFormat>On-screen Show (16:9)</PresentationFormat>
  <Paragraphs>411</Paragraphs>
  <Slides>51</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Calibri</vt:lpstr>
      <vt:lpstr>CiscoSans ExtraLight</vt:lpstr>
      <vt:lpstr>Wingdings</vt:lpstr>
      <vt:lpstr>Default Theme</vt:lpstr>
      <vt:lpstr>Capitulo 5: VLAN Trunks y EtherChannel Bundles</vt:lpstr>
      <vt:lpstr>Capitulo 5 Contenido</vt:lpstr>
      <vt:lpstr>VLAN Trunking Protocol</vt:lpstr>
      <vt:lpstr>VLAN Trunking Protocol Roles de VTP</vt:lpstr>
      <vt:lpstr>VLAN Trunking Protocol Versiones de VTP</vt:lpstr>
      <vt:lpstr>VLAN Trunking Protocol VTP Communicacion</vt:lpstr>
      <vt:lpstr>VLAN Trunking Protocol  VTP Configuracion</vt:lpstr>
      <vt:lpstr>VLAN Trunking Protocol  VTP Ejemplo Configuracion </vt:lpstr>
      <vt:lpstr>VLAN Trunking Protocol  VTP Verificacion</vt:lpstr>
      <vt:lpstr>VLAN Trunking Protocol  VTP Verificacion (Cont.)</vt:lpstr>
      <vt:lpstr>Dynamic Trunking Protocol</vt:lpstr>
      <vt:lpstr>Dynamic Trunking Protocol DTP Modos</vt:lpstr>
      <vt:lpstr>Dynamic Trunking Protocol DTP Modos de Configuracion</vt:lpstr>
      <vt:lpstr>Dynamic Trunking Protocol DTP Modo Off Configuracion</vt:lpstr>
      <vt:lpstr>EtherChannel Bundle</vt:lpstr>
      <vt:lpstr>EtherChannel Bundle Multiple Links</vt:lpstr>
      <vt:lpstr>EtherChannel Bundle Componentes EtherChannel</vt:lpstr>
      <vt:lpstr>EtherChannel Bundle Componentes EtherChannel (Cont.)</vt:lpstr>
      <vt:lpstr>EtherChannel Bundle EtherChannel Link-State</vt:lpstr>
      <vt:lpstr>EtherChannel Bundle Dynamic Link Aggregation Protocols</vt:lpstr>
      <vt:lpstr>EtherChannel Bundle PAgP Port Modes</vt:lpstr>
      <vt:lpstr>EtherChannel Bundle LACP Port Modes</vt:lpstr>
      <vt:lpstr>EtherChannel Bundle Configuracion EtherChannel</vt:lpstr>
      <vt:lpstr>EtherChannel Bundle Configuracion EtherChannel (Cont.)</vt:lpstr>
      <vt:lpstr>EtherChannel Bundle Verificar status Port-Channel</vt:lpstr>
      <vt:lpstr>EtherChannel Bundle Estados EtherChannel Logical Interface </vt:lpstr>
      <vt:lpstr>EtherChannel Bundle Estados Miembros EtherChannel Interface</vt:lpstr>
      <vt:lpstr>EtherChannel Bundle Estado de interfaces Port-Channel </vt:lpstr>
      <vt:lpstr>EtherChannel Bundle EtherChannel Neighbors</vt:lpstr>
      <vt:lpstr>EtherChannel Bundle EtherChannel Neighbors (Cont.)</vt:lpstr>
      <vt:lpstr>EtherChannel Bundle EtherChannel Neighbors LACP y PAgP</vt:lpstr>
      <vt:lpstr>EtherChannel Bundle Verificacion de paquetes EtherChannel LACP y PAgP</vt:lpstr>
      <vt:lpstr>EtherChannel Bundle Configuracion Advanzada LACP</vt:lpstr>
      <vt:lpstr>EtherChannel Bundle LACP Fast</vt:lpstr>
      <vt:lpstr>EtherChannel Bundle Minimo Numeros de interfaces miembros de Port-Channel</vt:lpstr>
      <vt:lpstr>EtherChannel Bundle Maximo Numeros de interfaces miemrbos de Port-Channel</vt:lpstr>
      <vt:lpstr>EtherChannel Bundle  LACP System Priority</vt:lpstr>
      <vt:lpstr>EtherChannel Bundle  LACP Interface Priority</vt:lpstr>
      <vt:lpstr>EtherChannel Bundle  Troubleshooting EtherChannel Bundles</vt:lpstr>
      <vt:lpstr>EtherChannel Bundle  Troubleshooting EtherChannel Bundles</vt:lpstr>
      <vt:lpstr>EtherChannel Bundle  Load Balancing con EtherChannel Bundles</vt:lpstr>
      <vt:lpstr>EtherChannel Bundle  Port-Channel Load Balancing Hash Option</vt:lpstr>
      <vt:lpstr>EtherChannel Bundle  Revisando algoritmo de hash Port-Channel</vt:lpstr>
      <vt:lpstr>Preparacion para el Exam</vt:lpstr>
      <vt:lpstr>Prepare for the Exam Key Topics for Chapter 5</vt:lpstr>
      <vt:lpstr>Prepare for the Exam Key Terms for Chapter 5</vt:lpstr>
      <vt:lpstr>Prepare for the Exam Command Reference for Chapter 5</vt:lpstr>
      <vt:lpstr>Prepare for the Exam Command Reference for Chapter 5 (Cont.)</vt:lpstr>
      <vt:lpstr>Prepare for the Exam Command Reference for Chapter 5 (Cont.)</vt:lpstr>
      <vt:lpstr>Prepare for the Exam Command Reference for Chapter 5 (Cont.)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Rudy Putoy</cp:lastModifiedBy>
  <cp:revision>550</cp:revision>
  <dcterms:created xsi:type="dcterms:W3CDTF">2019-10-18T06:21:22Z</dcterms:created>
  <dcterms:modified xsi:type="dcterms:W3CDTF">2024-03-23T06:08:13Z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y fmtid="{D5CDD505-2E9C-101B-9397-08002B2CF9AE}" pid="10" name="_2015_ms_pID_725343">
    <vt:lpwstr>(2)n4K1Zdi4wtt2lq3+ev3UIKnhHi/GgOTAqx7TuGeL9tq7U1UG+VpHDBzBASh1Sts2Z5nTElE9
ZNKcPUwsA+ef3RHEBfzBq1gtRfuJA9C5C/SkYqYTaJhh+u9I4i90SsnCPHexXYc3FYjnyB+Z
maQUSmtEr80R8agQGvMWZdRnEvNH3Pg8MQGgxDyQfj5vRiVjL8loual5IMagzF5blDN9bpcO
KvfuE3Z8npIu+UXedo</vt:lpwstr>
  </property>
  <property fmtid="{D5CDD505-2E9C-101B-9397-08002B2CF9AE}" pid="11" name="_2015_ms_pID_7253431">
    <vt:lpwstr>UhrQ7dNySj4pGO4GzUgdb04K4erLdVjrvVyUT/1HgyvRShwoKOfSoR
jo0KgHAMcvgmacDwL1rkwrQB3b9stg8pmezhbYZ/S+YgbV7iD/DbP+X+DZqPPjDXWZVz18JR
gpDXUygR36KaCWuEEsebchQpHz2gPI9f2FnvFRmJGVaJza8pzn7ejKDyodVF7dUAX95T40wg
75N9N6ifTmhRsg1C</vt:lpwstr>
  </property>
</Properties>
</file>